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50" r:id="rId1"/>
  </p:sldMasterIdLst>
  <p:notesMasterIdLst>
    <p:notesMasterId r:id="rId46"/>
  </p:notesMasterIdLst>
  <p:sldIdLst>
    <p:sldId id="256" r:id="rId2"/>
    <p:sldId id="258" r:id="rId3"/>
    <p:sldId id="262" r:id="rId4"/>
    <p:sldId id="263" r:id="rId5"/>
    <p:sldId id="264" r:id="rId6"/>
    <p:sldId id="315" r:id="rId7"/>
    <p:sldId id="265" r:id="rId8"/>
    <p:sldId id="266" r:id="rId9"/>
    <p:sldId id="267" r:id="rId10"/>
    <p:sldId id="268" r:id="rId11"/>
    <p:sldId id="269" r:id="rId12"/>
    <p:sldId id="270" r:id="rId13"/>
    <p:sldId id="271" r:id="rId14"/>
    <p:sldId id="272" r:id="rId15"/>
    <p:sldId id="275" r:id="rId16"/>
    <p:sldId id="276" r:id="rId17"/>
    <p:sldId id="277" r:id="rId18"/>
    <p:sldId id="278" r:id="rId19"/>
    <p:sldId id="279" r:id="rId20"/>
    <p:sldId id="280" r:id="rId21"/>
    <p:sldId id="281" r:id="rId22"/>
    <p:sldId id="282" r:id="rId23"/>
    <p:sldId id="283" r:id="rId24"/>
    <p:sldId id="285" r:id="rId25"/>
    <p:sldId id="286" r:id="rId26"/>
    <p:sldId id="287" r:id="rId27"/>
    <p:sldId id="288" r:id="rId28"/>
    <p:sldId id="289" r:id="rId29"/>
    <p:sldId id="290" r:id="rId30"/>
    <p:sldId id="291" r:id="rId31"/>
    <p:sldId id="293" r:id="rId32"/>
    <p:sldId id="295" r:id="rId33"/>
    <p:sldId id="296" r:id="rId34"/>
    <p:sldId id="297" r:id="rId35"/>
    <p:sldId id="298" r:id="rId36"/>
    <p:sldId id="299" r:id="rId37"/>
    <p:sldId id="304" r:id="rId38"/>
    <p:sldId id="305" r:id="rId39"/>
    <p:sldId id="309" r:id="rId40"/>
    <p:sldId id="310" r:id="rId41"/>
    <p:sldId id="311" r:id="rId42"/>
    <p:sldId id="312" r:id="rId43"/>
    <p:sldId id="313" r:id="rId44"/>
    <p:sldId id="314" r:id="rId45"/>
  </p:sldIdLst>
  <p:sldSz cx="9144000" cy="6858000" type="screen4x3"/>
  <p:notesSz cx="6858000" cy="9144000"/>
  <p:defaultTextStyle>
    <a:defPPr>
      <a:defRPr lang="en-US"/>
    </a:defPPr>
    <a:lvl1pPr algn="r" rtl="0" fontAlgn="base">
      <a:spcBef>
        <a:spcPct val="0"/>
      </a:spcBef>
      <a:spcAft>
        <a:spcPct val="0"/>
      </a:spcAft>
      <a:defRPr kern="1200">
        <a:solidFill>
          <a:schemeClr val="tx1"/>
        </a:solidFill>
        <a:latin typeface="Arial" charset="0"/>
        <a:ea typeface="+mn-ea"/>
        <a:cs typeface="+mn-cs"/>
      </a:defRPr>
    </a:lvl1pPr>
    <a:lvl2pPr marL="457200" algn="r" rtl="0" fontAlgn="base">
      <a:spcBef>
        <a:spcPct val="0"/>
      </a:spcBef>
      <a:spcAft>
        <a:spcPct val="0"/>
      </a:spcAft>
      <a:defRPr kern="1200">
        <a:solidFill>
          <a:schemeClr val="tx1"/>
        </a:solidFill>
        <a:latin typeface="Arial" charset="0"/>
        <a:ea typeface="+mn-ea"/>
        <a:cs typeface="+mn-cs"/>
      </a:defRPr>
    </a:lvl2pPr>
    <a:lvl3pPr marL="914400" algn="r" rtl="0" fontAlgn="base">
      <a:spcBef>
        <a:spcPct val="0"/>
      </a:spcBef>
      <a:spcAft>
        <a:spcPct val="0"/>
      </a:spcAft>
      <a:defRPr kern="1200">
        <a:solidFill>
          <a:schemeClr val="tx1"/>
        </a:solidFill>
        <a:latin typeface="Arial" charset="0"/>
        <a:ea typeface="+mn-ea"/>
        <a:cs typeface="+mn-cs"/>
      </a:defRPr>
    </a:lvl3pPr>
    <a:lvl4pPr marL="1371600" algn="r" rtl="0" fontAlgn="base">
      <a:spcBef>
        <a:spcPct val="0"/>
      </a:spcBef>
      <a:spcAft>
        <a:spcPct val="0"/>
      </a:spcAft>
      <a:defRPr kern="1200">
        <a:solidFill>
          <a:schemeClr val="tx1"/>
        </a:solidFill>
        <a:latin typeface="Arial" charset="0"/>
        <a:ea typeface="+mn-ea"/>
        <a:cs typeface="+mn-cs"/>
      </a:defRPr>
    </a:lvl4pPr>
    <a:lvl5pPr marL="1828800" algn="r"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1008">
          <p15:clr>
            <a:srgbClr val="A4A3A4"/>
          </p15:clr>
        </p15:guide>
        <p15:guide id="2" pos="288">
          <p15:clr>
            <a:srgbClr val="A4A3A4"/>
          </p15:clr>
        </p15:guide>
        <p15:guide id="3" pos="5424">
          <p15:clr>
            <a:srgbClr val="A4A3A4"/>
          </p15:clr>
        </p15:guide>
        <p15:guide id="4" pos="3002">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yan Gambrel" initials="BG"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A1419"/>
    <a:srgbClr val="0072C6"/>
    <a:srgbClr val="0000FF"/>
    <a:srgbClr val="000066"/>
    <a:srgbClr val="0000CC"/>
    <a:srgbClr val="DECDC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73" autoAdjust="0"/>
    <p:restoredTop sz="90603" autoAdjust="0"/>
  </p:normalViewPr>
  <p:slideViewPr>
    <p:cSldViewPr>
      <p:cViewPr varScale="1">
        <p:scale>
          <a:sx n="65" d="100"/>
          <a:sy n="65" d="100"/>
        </p:scale>
        <p:origin x="843" y="42"/>
      </p:cViewPr>
      <p:guideLst>
        <p:guide orient="horz" pos="1008"/>
        <p:guide pos="288"/>
        <p:guide pos="5424"/>
        <p:guide pos="3002"/>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280ED1C-4248-4D12-A428-232B8B03309D}" type="datetimeFigureOut">
              <a:rPr lang="en-US"/>
              <a:pPr>
                <a:defRPr/>
              </a:pPr>
              <a:t>4/11/2016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428BCDC7-795C-45EE-A9AA-E637D7416180}" type="slidenum">
              <a:rPr lang="en-US"/>
              <a:pPr>
                <a:defRPr/>
              </a:pPr>
              <a:t>‹#›</a:t>
            </a:fld>
            <a:endParaRPr lang="en-US"/>
          </a:p>
        </p:txBody>
      </p:sp>
    </p:spTree>
    <p:extLst>
      <p:ext uri="{BB962C8B-B14F-4D97-AF65-F5344CB8AC3E}">
        <p14:creationId xmlns:p14="http://schemas.microsoft.com/office/powerpoint/2010/main" val="159467439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spcBef>
                <a:spcPct val="0"/>
              </a:spcBef>
            </a:pPr>
            <a:endParaRPr lang="en-US" smtClean="0"/>
          </a:p>
        </p:txBody>
      </p:sp>
      <p:sp>
        <p:nvSpPr>
          <p:cNvPr id="51204"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algn="r" eaLnBrk="0" fontAlgn="base" hangingPunct="0">
              <a:spcBef>
                <a:spcPct val="0"/>
              </a:spcBef>
              <a:spcAft>
                <a:spcPct val="0"/>
              </a:spcAft>
              <a:defRPr>
                <a:solidFill>
                  <a:schemeClr val="tx1"/>
                </a:solidFill>
                <a:latin typeface="Arial" charset="0"/>
              </a:defRPr>
            </a:lvl6pPr>
            <a:lvl7pPr marL="2971800" indent="-228600" algn="r" eaLnBrk="0" fontAlgn="base" hangingPunct="0">
              <a:spcBef>
                <a:spcPct val="0"/>
              </a:spcBef>
              <a:spcAft>
                <a:spcPct val="0"/>
              </a:spcAft>
              <a:defRPr>
                <a:solidFill>
                  <a:schemeClr val="tx1"/>
                </a:solidFill>
                <a:latin typeface="Arial" charset="0"/>
              </a:defRPr>
            </a:lvl7pPr>
            <a:lvl8pPr marL="3429000" indent="-228600" algn="r" eaLnBrk="0" fontAlgn="base" hangingPunct="0">
              <a:spcBef>
                <a:spcPct val="0"/>
              </a:spcBef>
              <a:spcAft>
                <a:spcPct val="0"/>
              </a:spcAft>
              <a:defRPr>
                <a:solidFill>
                  <a:schemeClr val="tx1"/>
                </a:solidFill>
                <a:latin typeface="Arial" charset="0"/>
              </a:defRPr>
            </a:lvl8pPr>
            <a:lvl9pPr marL="3886200" indent="-228600" algn="r" eaLnBrk="0" fontAlgn="base" hangingPunct="0">
              <a:spcBef>
                <a:spcPct val="0"/>
              </a:spcBef>
              <a:spcAft>
                <a:spcPct val="0"/>
              </a:spcAft>
              <a:defRPr>
                <a:solidFill>
                  <a:schemeClr val="tx1"/>
                </a:solidFill>
                <a:latin typeface="Arial" charset="0"/>
              </a:defRPr>
            </a:lvl9pPr>
          </a:lstStyle>
          <a:p>
            <a:pPr eaLnBrk="1" hangingPunct="1"/>
            <a:fld id="{2DBF21D6-1232-4A45-9874-F1E25BDAB220}" type="slidenum">
              <a:rPr lang="en-US" smtClean="0"/>
              <a:pPr eaLnBrk="1" hangingPunct="1"/>
              <a:t>1</a:t>
            </a:fld>
            <a:endParaRPr lang="en-US" smtClean="0"/>
          </a:p>
        </p:txBody>
      </p:sp>
    </p:spTree>
    <p:extLst>
      <p:ext uri="{BB962C8B-B14F-4D97-AF65-F5344CB8AC3E}">
        <p14:creationId xmlns:p14="http://schemas.microsoft.com/office/powerpoint/2010/main" val="17857179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0" fontAlgn="base" latinLnBrk="0" hangingPunct="0">
              <a:lnSpc>
                <a:spcPct val="100000"/>
              </a:lnSpc>
              <a:spcBef>
                <a:spcPct val="30000"/>
              </a:spcBef>
              <a:spcAft>
                <a:spcPct val="0"/>
              </a:spcAft>
              <a:buClrTx/>
              <a:buSzTx/>
              <a:buFontTx/>
              <a:buNone/>
              <a:tabLst/>
              <a:defRPr/>
            </a:pPr>
            <a:r>
              <a:rPr lang="en-US" b="0" i="0" u="none" strike="noStrike" baseline="0" smtClean="0">
                <a:solidFill>
                  <a:srgbClr val="000000"/>
                </a:solidFill>
                <a:latin typeface="Segoe"/>
                <a:ea typeface="ＭＳ ゴシック"/>
              </a:rPr>
              <a:t>Troubleshooting: If your chart is not displaying correctly, you probably need to increase or decrease the width and/or height of the placeholder. You do this the same way you resize any control. Switch to Design view and click the resize handles in the center of the vertical borders and drag to increase or decrease the size. Drag the resize handles on the horizontal borders to change the height. Then, return to Report view to see the results.</a:t>
            </a:r>
          </a:p>
          <a:p>
            <a:endParaRPr lang="en-US"/>
          </a:p>
        </p:txBody>
      </p:sp>
      <p:sp>
        <p:nvSpPr>
          <p:cNvPr id="4" name="Slide Number Placeholder 3"/>
          <p:cNvSpPr>
            <a:spLocks noGrp="1"/>
          </p:cNvSpPr>
          <p:nvPr>
            <p:ph type="sldNum" sz="quarter" idx="10"/>
          </p:nvPr>
        </p:nvSpPr>
        <p:spPr/>
        <p:txBody>
          <a:bodyPr/>
          <a:lstStyle/>
          <a:p>
            <a:pPr>
              <a:defRPr/>
            </a:pPr>
            <a:fld id="{428BCDC7-795C-45EE-A9AA-E637D7416180}" type="slidenum">
              <a:rPr lang="en-US"/>
              <a:pPr>
                <a:defRPr/>
              </a:pPr>
              <a:t>14</a:t>
            </a:fld>
            <a:endParaRPr lang="en-US"/>
          </a:p>
        </p:txBody>
      </p:sp>
    </p:spTree>
    <p:extLst>
      <p:ext uri="{BB962C8B-B14F-4D97-AF65-F5344CB8AC3E}">
        <p14:creationId xmlns:p14="http://schemas.microsoft.com/office/powerpoint/2010/main" val="15423052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400" rtl="0" eaLnBrk="0" fontAlgn="base" latinLnBrk="0" hangingPunct="0">
              <a:lnSpc>
                <a:spcPct val="100000"/>
              </a:lnSpc>
              <a:spcBef>
                <a:spcPct val="30000"/>
              </a:spcBef>
              <a:spcAft>
                <a:spcPct val="0"/>
              </a:spcAft>
              <a:buClrTx/>
              <a:buSzTx/>
              <a:buFontTx/>
              <a:buNone/>
              <a:tabLst/>
              <a:defRPr/>
            </a:pPr>
            <a:r>
              <a:rPr lang="cs-CZ" b="0" i="0" u="none" strike="noStrike" baseline="0" smtClean="0">
                <a:solidFill>
                  <a:srgbClr val="000000"/>
                </a:solidFill>
                <a:latin typeface="Segoe"/>
                <a:ea typeface="ＭＳ ゴシック"/>
              </a:rPr>
              <a:t>Troubleshooting: Microsoft Graph has its own Help system. To access it, double-click a chart to launch Microsoft Graph and choose Microsoft Graph Help from the Help menu or press F1.</a:t>
            </a:r>
          </a:p>
          <a:p>
            <a:endParaRPr lang="en-US"/>
          </a:p>
        </p:txBody>
      </p:sp>
      <p:sp>
        <p:nvSpPr>
          <p:cNvPr id="4" name="Slide Number Placeholder 3"/>
          <p:cNvSpPr>
            <a:spLocks noGrp="1"/>
          </p:cNvSpPr>
          <p:nvPr>
            <p:ph type="sldNum" sz="quarter" idx="10"/>
          </p:nvPr>
        </p:nvSpPr>
        <p:spPr/>
        <p:txBody>
          <a:bodyPr/>
          <a:lstStyle/>
          <a:p>
            <a:pPr>
              <a:defRPr/>
            </a:pPr>
            <a:fld id="{428BCDC7-795C-45EE-A9AA-E637D7416180}" type="slidenum">
              <a:rPr lang="en-US"/>
              <a:pPr>
                <a:defRPr/>
              </a:pPr>
              <a:t>23</a:t>
            </a:fld>
            <a:endParaRPr lang="en-US"/>
          </a:p>
        </p:txBody>
      </p:sp>
    </p:spTree>
    <p:extLst>
      <p:ext uri="{BB962C8B-B14F-4D97-AF65-F5344CB8AC3E}">
        <p14:creationId xmlns:p14="http://schemas.microsoft.com/office/powerpoint/2010/main" val="34031388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2" rtl="0"/>
            <a:r>
              <a:rPr lang="cs-CZ" b="0" i="0" u="none" strike="noStrike" baseline="0" smtClean="0">
                <a:solidFill>
                  <a:srgbClr val="000000"/>
                </a:solidFill>
                <a:latin typeface="Segoe"/>
                <a:ea typeface="ＭＳ ゴシック"/>
              </a:rPr>
              <a:t>Another Way: You can also press Ctrl1P to display the Print dialog box.</a:t>
            </a:r>
          </a:p>
          <a:p>
            <a:pPr lvl="2" rtl="0"/>
            <a:r>
              <a:rPr lang="cs-CZ" b="0" i="0" u="none" strike="noStrike" baseline="0" smtClean="0">
                <a:solidFill>
                  <a:srgbClr val="000000"/>
                </a:solidFill>
                <a:latin typeface="Segoe"/>
                <a:ea typeface="ＭＳ ゴシック"/>
              </a:rPr>
              <a:t>Another Way: To print a document quickly, you can skip the Print dialog box and use the default print settings by clicking the Quick Print button, if added, on the Quick Access Toolbar.</a:t>
            </a:r>
          </a:p>
          <a:p>
            <a:endParaRPr lang="en-US"/>
          </a:p>
        </p:txBody>
      </p:sp>
      <p:sp>
        <p:nvSpPr>
          <p:cNvPr id="4" name="Slide Number Placeholder 3"/>
          <p:cNvSpPr>
            <a:spLocks noGrp="1"/>
          </p:cNvSpPr>
          <p:nvPr>
            <p:ph type="sldNum" sz="quarter" idx="10"/>
          </p:nvPr>
        </p:nvSpPr>
        <p:spPr/>
        <p:txBody>
          <a:bodyPr/>
          <a:lstStyle/>
          <a:p>
            <a:pPr>
              <a:defRPr/>
            </a:pPr>
            <a:fld id="{428BCDC7-795C-45EE-A9AA-E637D7416180}" type="slidenum">
              <a:rPr lang="en-US"/>
              <a:pPr>
                <a:defRPr/>
              </a:pPr>
              <a:t>42</a:t>
            </a:fld>
            <a:endParaRPr lang="en-US"/>
          </a:p>
        </p:txBody>
      </p:sp>
    </p:spTree>
    <p:extLst>
      <p:ext uri="{BB962C8B-B14F-4D97-AF65-F5344CB8AC3E}">
        <p14:creationId xmlns:p14="http://schemas.microsoft.com/office/powerpoint/2010/main" val="2318242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smtClean="0"/>
              <a:t>Click to edit Master subtitle style</a:t>
            </a:r>
            <a:endParaRPr lang="en-US" dirty="0"/>
          </a:p>
        </p:txBody>
      </p:sp>
      <p:sp>
        <p:nvSpPr>
          <p:cNvPr id="4" name="Rectangle 4"/>
          <p:cNvSpPr>
            <a:spLocks noGrp="1" noChangeArrowheads="1"/>
          </p:cNvSpPr>
          <p:nvPr>
            <p:ph type="dt" sz="half" idx="10"/>
          </p:nvPr>
        </p:nvSpPr>
        <p:spPr>
          <a:xfrm>
            <a:off x="381000" y="6245225"/>
            <a:ext cx="2414336" cy="476250"/>
          </a:xfrm>
          <a:ln/>
        </p:spPr>
        <p:txBody>
          <a:bodyPr/>
          <a:lstStyle>
            <a:lvl1pPr>
              <a:defRPr sz="1050"/>
            </a:lvl1pPr>
          </a:lstStyle>
          <a:p>
            <a:pPr>
              <a:defRPr/>
            </a:pPr>
            <a:r>
              <a:rPr lang="en-US" dirty="0" smtClean="0"/>
              <a:t>© 2014, John Wiley &amp; Sons, Inc.</a:t>
            </a:r>
            <a:endParaRPr lang="en-US" dirty="0"/>
          </a:p>
        </p:txBody>
      </p:sp>
      <p:sp>
        <p:nvSpPr>
          <p:cNvPr id="5" name="Rectangle 5"/>
          <p:cNvSpPr>
            <a:spLocks noGrp="1" noChangeArrowheads="1"/>
          </p:cNvSpPr>
          <p:nvPr>
            <p:ph type="ftr" sz="quarter" idx="11"/>
          </p:nvPr>
        </p:nvSpPr>
        <p:spPr>
          <a:xfrm>
            <a:off x="2795336" y="6245225"/>
            <a:ext cx="3681664" cy="476250"/>
          </a:xfrm>
          <a:ln/>
        </p:spPr>
        <p:txBody>
          <a:bodyPr/>
          <a:lstStyle>
            <a:lvl1pPr>
              <a:defRPr sz="1050"/>
            </a:lvl1pPr>
          </a:lstStyle>
          <a:p>
            <a:pPr>
              <a:defRPr/>
            </a:pPr>
            <a:r>
              <a:rPr lang="en-US" smtClean="0"/>
              <a:t>Microsoft Official Academic Course, Microsoft Access 2013</a:t>
            </a:r>
            <a:endParaRPr lang="en-US"/>
          </a:p>
        </p:txBody>
      </p:sp>
      <p:sp>
        <p:nvSpPr>
          <p:cNvPr id="6" name="Rectangle 6"/>
          <p:cNvSpPr>
            <a:spLocks noGrp="1" noChangeArrowheads="1"/>
          </p:cNvSpPr>
          <p:nvPr>
            <p:ph type="sldNum" sz="quarter" idx="12"/>
          </p:nvPr>
        </p:nvSpPr>
        <p:spPr>
          <a:xfrm>
            <a:off x="6477000" y="6245225"/>
            <a:ext cx="2185736" cy="476250"/>
          </a:xfrm>
          <a:ln/>
        </p:spPr>
        <p:txBody>
          <a:bodyPr/>
          <a:lstStyle>
            <a:lvl1pPr>
              <a:defRPr sz="1050"/>
            </a:lvl1pPr>
          </a:lstStyle>
          <a:p>
            <a:pPr>
              <a:defRPr/>
            </a:pPr>
            <a:fld id="{240459FF-3F71-4B7E-B046-907AA8018BDF}" type="slidenum">
              <a:rPr lang="en-US" smtClean="0"/>
              <a:pPr>
                <a:defRPr/>
              </a:pPr>
              <a:t>‹#›</a:t>
            </a:fld>
            <a:endParaRPr lang="en-US"/>
          </a:p>
        </p:txBody>
      </p:sp>
    </p:spTree>
    <p:extLst>
      <p:ext uri="{BB962C8B-B14F-4D97-AF65-F5344CB8AC3E}">
        <p14:creationId xmlns:p14="http://schemas.microsoft.com/office/powerpoint/2010/main" val="2293582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lvl4pPr>
              <a:defRPr>
                <a:latin typeface="Segoe UI Light" panose="020B0502040204020203" pitchFamily="34" charset="0"/>
              </a:defRPr>
            </a:lvl4pPr>
            <a:lvl5pPr>
              <a:defRPr>
                <a:latin typeface="Segoe UI Light"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4"/>
          <p:cNvSpPr>
            <a:spLocks noGrp="1" noChangeArrowheads="1"/>
          </p:cNvSpPr>
          <p:nvPr>
            <p:ph type="dt" sz="half" idx="10"/>
          </p:nvPr>
        </p:nvSpPr>
        <p:spPr>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smtClean="0"/>
              <a:t>Microsoft Official Academic Course, Microsoft Word 2013</a:t>
            </a: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86C2D24E-22F0-472D-A177-7290747F42E4}" type="slidenum">
              <a:rPr lang="en-US"/>
              <a:pPr>
                <a:defRPr/>
              </a:pPr>
              <a:t>‹#›</a:t>
            </a:fld>
            <a:endParaRPr lang="en-US"/>
          </a:p>
        </p:txBody>
      </p:sp>
    </p:spTree>
    <p:extLst>
      <p:ext uri="{BB962C8B-B14F-4D97-AF65-F5344CB8AC3E}">
        <p14:creationId xmlns:p14="http://schemas.microsoft.com/office/powerpoint/2010/main" val="2710210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457200"/>
            <a:ext cx="2057400" cy="60198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457200"/>
            <a:ext cx="6019800" cy="6019800"/>
          </a:xfrm>
        </p:spPr>
        <p:txBody>
          <a:bodyPr vert="eaVert"/>
          <a:lstStyle>
            <a:lvl4pPr>
              <a:defRPr>
                <a:latin typeface="Segoe UI Light" panose="020B0502040204020203" pitchFamily="34" charset="0"/>
              </a:defRPr>
            </a:lvl4pPr>
            <a:lvl5pPr>
              <a:defRPr>
                <a:latin typeface="Segoe UI Light" panose="020B0502040204020203"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4"/>
          <p:cNvSpPr>
            <a:spLocks noGrp="1" noChangeArrowheads="1"/>
          </p:cNvSpPr>
          <p:nvPr>
            <p:ph type="dt" sz="half" idx="10"/>
          </p:nvPr>
        </p:nvSpPr>
        <p:spPr>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smtClean="0"/>
              <a:t>Microsoft Official Academic Course, Microsoft Word 2013</a:t>
            </a: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8152DE83-7917-4EFF-B203-C419F0B2909C}" type="slidenum">
              <a:rPr lang="en-US"/>
              <a:pPr>
                <a:defRPr/>
              </a:pPr>
              <a:t>‹#›</a:t>
            </a:fld>
            <a:endParaRPr lang="en-US"/>
          </a:p>
        </p:txBody>
      </p:sp>
    </p:spTree>
    <p:extLst>
      <p:ext uri="{BB962C8B-B14F-4D97-AF65-F5344CB8AC3E}">
        <p14:creationId xmlns:p14="http://schemas.microsoft.com/office/powerpoint/2010/main" val="26410109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914400"/>
          </a:xfrm>
        </p:spPr>
        <p:txBody>
          <a:bodyPr/>
          <a:lstStyle>
            <a:lvl1pPr>
              <a:defRPr>
                <a:effectLst>
                  <a:outerShdw blurRad="38100" dist="38100" dir="2700000" algn="tl">
                    <a:schemeClr val="bg1"/>
                  </a:outerShdw>
                </a:effectLst>
              </a:defRPr>
            </a:lvl1pPr>
          </a:lstStyle>
          <a:p>
            <a:r>
              <a:rPr lang="en-US" dirty="0" smtClean="0"/>
              <a:t>Click to edit Master title style</a:t>
            </a:r>
            <a:endParaRPr lang="en-US" dirty="0"/>
          </a:p>
        </p:txBody>
      </p:sp>
      <p:sp>
        <p:nvSpPr>
          <p:cNvPr id="3" name="Table Placeholder 2"/>
          <p:cNvSpPr>
            <a:spLocks noGrp="1"/>
          </p:cNvSpPr>
          <p:nvPr>
            <p:ph type="tbl" idx="1"/>
          </p:nvPr>
        </p:nvSpPr>
        <p:spPr>
          <a:xfrm>
            <a:off x="457200" y="1447800"/>
            <a:ext cx="8229600" cy="5029200"/>
          </a:xfrm>
        </p:spPr>
        <p:txBody>
          <a:bodyPr/>
          <a:lstStyle/>
          <a:p>
            <a:pPr lvl="0"/>
            <a:r>
              <a:rPr lang="en-US" noProof="0" smtClean="0"/>
              <a:t>Click icon to add table</a:t>
            </a:r>
          </a:p>
        </p:txBody>
      </p:sp>
      <p:sp>
        <p:nvSpPr>
          <p:cNvPr id="4" name="Rectangle 4"/>
          <p:cNvSpPr>
            <a:spLocks noGrp="1" noChangeArrowheads="1"/>
          </p:cNvSpPr>
          <p:nvPr>
            <p:ph type="dt" sz="half" idx="10"/>
          </p:nvPr>
        </p:nvSpPr>
        <p:spPr>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smtClean="0"/>
              <a:t>Microsoft Official Academic Course, Microsoft Word 2013</a:t>
            </a: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227066C-25CD-4A3B-B69F-B91E783C25B3}" type="slidenum">
              <a:rPr lang="en-US"/>
              <a:pPr>
                <a:defRPr/>
              </a:pPr>
              <a:t>‹#›</a:t>
            </a:fld>
            <a:endParaRPr lang="en-US"/>
          </a:p>
        </p:txBody>
      </p:sp>
    </p:spTree>
    <p:extLst>
      <p:ext uri="{BB962C8B-B14F-4D97-AF65-F5344CB8AC3E}">
        <p14:creationId xmlns:p14="http://schemas.microsoft.com/office/powerpoint/2010/main" val="17340060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A202E9-1E23-1845-9C98-3563D21FFD8E}" type="datetimeFigureOut">
              <a:t>4/11/2016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07D15D-D3F3-E943-94CD-7DD5F30B7084}" type="slidenum">
              <a:t>‹#›</a:t>
            </a:fld>
            <a:endParaRPr lang="en-US"/>
          </a:p>
        </p:txBody>
      </p:sp>
    </p:spTree>
    <p:extLst>
      <p:ext uri="{BB962C8B-B14F-4D97-AF65-F5344CB8AC3E}">
        <p14:creationId xmlns:p14="http://schemas.microsoft.com/office/powerpoint/2010/main" val="37501294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buClr>
                <a:srgbClr val="BA1419"/>
              </a:buClr>
              <a:defRPr/>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4"/>
          <p:cNvSpPr>
            <a:spLocks noGrp="1" noChangeArrowheads="1"/>
          </p:cNvSpPr>
          <p:nvPr>
            <p:ph type="dt" sz="half" idx="10"/>
          </p:nvPr>
        </p:nvSpPr>
        <p:spPr>
          <a:ln/>
        </p:spPr>
        <p:txBody>
          <a:bodyPr/>
          <a:lstStyle>
            <a:lvl1pPr>
              <a:defRPr sz="1050"/>
            </a:lvl1pPr>
          </a:lstStyle>
          <a:p>
            <a:pPr>
              <a:defRPr/>
            </a:pPr>
            <a:r>
              <a:rPr lang="en-US" smtClean="0"/>
              <a:t>© 2014, John Wiley &amp; Sons, Inc.</a:t>
            </a:r>
            <a:endParaRPr lang="en-US" dirty="0"/>
          </a:p>
        </p:txBody>
      </p:sp>
      <p:sp>
        <p:nvSpPr>
          <p:cNvPr id="5" name="Rectangle 5"/>
          <p:cNvSpPr>
            <a:spLocks noGrp="1" noChangeArrowheads="1"/>
          </p:cNvSpPr>
          <p:nvPr>
            <p:ph type="ftr" sz="quarter" idx="11"/>
          </p:nvPr>
        </p:nvSpPr>
        <p:spPr>
          <a:xfrm>
            <a:off x="2743200" y="6245225"/>
            <a:ext cx="3657600" cy="476250"/>
          </a:xfrm>
          <a:ln/>
        </p:spPr>
        <p:txBody>
          <a:bodyPr/>
          <a:lstStyle>
            <a:lvl1pPr>
              <a:defRPr sz="1050"/>
            </a:lvl1pPr>
          </a:lstStyle>
          <a:p>
            <a:pPr>
              <a:defRPr/>
            </a:pPr>
            <a:r>
              <a:rPr lang="en-US" dirty="0" smtClean="0"/>
              <a:t>Microsoft Official Academic Course, Microsoft Access 2013</a:t>
            </a:r>
            <a:endParaRPr lang="en-US" dirty="0"/>
          </a:p>
        </p:txBody>
      </p:sp>
      <p:sp>
        <p:nvSpPr>
          <p:cNvPr id="6" name="Rectangle 6"/>
          <p:cNvSpPr>
            <a:spLocks noGrp="1" noChangeArrowheads="1"/>
          </p:cNvSpPr>
          <p:nvPr>
            <p:ph type="sldNum" sz="quarter" idx="12"/>
          </p:nvPr>
        </p:nvSpPr>
        <p:spPr>
          <a:ln/>
        </p:spPr>
        <p:txBody>
          <a:bodyPr/>
          <a:lstStyle>
            <a:lvl1pPr>
              <a:defRPr sz="1050"/>
            </a:lvl1pPr>
          </a:lstStyle>
          <a:p>
            <a:pPr>
              <a:defRPr/>
            </a:pPr>
            <a:fld id="{4453F413-A379-4AA4-A6AE-7C7FDF82C384}" type="slidenum">
              <a:rPr lang="en-US" smtClean="0"/>
              <a:pPr>
                <a:defRPr/>
              </a:pPr>
              <a:t>‹#›</a:t>
            </a:fld>
            <a:endParaRPr lang="en-US" dirty="0"/>
          </a:p>
        </p:txBody>
      </p:sp>
    </p:spTree>
    <p:extLst>
      <p:ext uri="{BB962C8B-B14F-4D97-AF65-F5344CB8AC3E}">
        <p14:creationId xmlns:p14="http://schemas.microsoft.com/office/powerpoint/2010/main" val="14320683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ln/>
        </p:spPr>
        <p:txBody>
          <a:bodyPr/>
          <a:lstStyle>
            <a:lvl1pPr>
              <a:defRPr/>
            </a:lvl1pPr>
          </a:lstStyle>
          <a:p>
            <a:pPr>
              <a:defRPr/>
            </a:pPr>
            <a:r>
              <a:rPr lang="en-US" smtClean="0"/>
              <a:t>Microsoft Official Academic Course, Microsoft Word 2013</a:t>
            </a: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BDAF097D-FD51-42BB-BF26-7FAFAC6D60B7}" type="slidenum">
              <a:rPr lang="en-US"/>
              <a:pPr>
                <a:defRPr/>
              </a:pPr>
              <a:t>‹#›</a:t>
            </a:fld>
            <a:endParaRPr lang="en-US"/>
          </a:p>
        </p:txBody>
      </p:sp>
    </p:spTree>
    <p:extLst>
      <p:ext uri="{BB962C8B-B14F-4D97-AF65-F5344CB8AC3E}">
        <p14:creationId xmlns:p14="http://schemas.microsoft.com/office/powerpoint/2010/main" val="15764913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447800"/>
            <a:ext cx="4038600" cy="5029200"/>
          </a:xfrm>
        </p:spPr>
        <p:txBody>
          <a:bodyPr/>
          <a:lstStyle>
            <a:lvl1pPr>
              <a:defRPr sz="2800"/>
            </a:lvl1pPr>
            <a:lvl2pPr>
              <a:defRPr sz="2400"/>
            </a:lvl2pPr>
            <a:lvl3pPr>
              <a:defRPr sz="2000"/>
            </a:lvl3pPr>
            <a:lvl4pPr>
              <a:defRPr sz="1800">
                <a:latin typeface="Segoe UI Light" panose="020B0502040204020203" pitchFamily="34" charset="0"/>
              </a:defRPr>
            </a:lvl4pPr>
            <a:lvl5pPr>
              <a:defRPr sz="1800">
                <a:latin typeface="Segoe UI Light"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447800"/>
            <a:ext cx="4038600" cy="5029200"/>
          </a:xfrm>
        </p:spPr>
        <p:txBody>
          <a:bodyPr/>
          <a:lstStyle>
            <a:lvl1pPr>
              <a:defRPr sz="2800"/>
            </a:lvl1pPr>
            <a:lvl2pPr>
              <a:defRPr sz="2400"/>
            </a:lvl2pPr>
            <a:lvl3pPr>
              <a:defRPr sz="2000"/>
            </a:lvl3pPr>
            <a:lvl4pPr>
              <a:defRPr sz="1800">
                <a:latin typeface="Segoe UI Light" panose="020B0502040204020203" pitchFamily="34" charset="0"/>
              </a:defRPr>
            </a:lvl4pPr>
            <a:lvl5pPr>
              <a:defRPr sz="1800">
                <a:latin typeface="Segoe UI Light" panose="020B0502040204020203" pitchFamily="34" charset="0"/>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Rectangle 4"/>
          <p:cNvSpPr>
            <a:spLocks noGrp="1" noChangeArrowheads="1"/>
          </p:cNvSpPr>
          <p:nvPr>
            <p:ph type="dt" sz="half" idx="10"/>
          </p:nvPr>
        </p:nvSpPr>
        <p:spPr>
          <a:ln/>
        </p:spPr>
        <p:txBody>
          <a:bodyPr/>
          <a:lstStyle>
            <a:lvl1pPr>
              <a:defRPr/>
            </a:lvl1pPr>
          </a:lstStyle>
          <a:p>
            <a:pPr>
              <a:defRPr/>
            </a:pPr>
            <a:r>
              <a:rPr lang="en-US" smtClean="0"/>
              <a:t>© 2014, John Wiley &amp; Sons, Inc.</a:t>
            </a:r>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smtClean="0"/>
              <a:t>Microsoft Official Academic Course, Microsoft Word 2013</a:t>
            </a: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1B4B5463-1AC5-44D9-A7E0-25B4A933145A}" type="slidenum">
              <a:rPr lang="en-US"/>
              <a:pPr>
                <a:defRPr/>
              </a:pPr>
              <a:t>‹#›</a:t>
            </a:fld>
            <a:endParaRPr lang="en-US"/>
          </a:p>
        </p:txBody>
      </p:sp>
    </p:spTree>
    <p:extLst>
      <p:ext uri="{BB962C8B-B14F-4D97-AF65-F5344CB8AC3E}">
        <p14:creationId xmlns:p14="http://schemas.microsoft.com/office/powerpoint/2010/main" val="391360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atin typeface="Segoe UI Light" panose="020B0502040204020203" pitchFamily="34" charset="0"/>
              </a:defRPr>
            </a:lvl4pPr>
            <a:lvl5pPr>
              <a:defRPr sz="1600">
                <a:latin typeface="Segoe UI Light" panose="020B0502040204020203" pitchFamily="34" charset="0"/>
              </a:defRPr>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atin typeface="Segoe UI Light" panose="020B0502040204020203" pitchFamily="34" charset="0"/>
              </a:defRPr>
            </a:lvl4pPr>
            <a:lvl5pPr>
              <a:defRPr sz="1600">
                <a:latin typeface="Segoe UI Light" panose="020B0502040204020203" pitchFamily="34" charset="0"/>
              </a:defRPr>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Rectangle 4"/>
          <p:cNvSpPr>
            <a:spLocks noGrp="1" noChangeArrowheads="1"/>
          </p:cNvSpPr>
          <p:nvPr>
            <p:ph type="dt" sz="half" idx="10"/>
          </p:nvPr>
        </p:nvSpPr>
        <p:spPr>
          <a:ln/>
        </p:spPr>
        <p:txBody>
          <a:bodyPr/>
          <a:lstStyle>
            <a:lvl1pPr>
              <a:defRPr/>
            </a:lvl1pPr>
          </a:lstStyle>
          <a:p>
            <a:pPr>
              <a:defRPr/>
            </a:pPr>
            <a:r>
              <a:rPr lang="en-US" smtClean="0"/>
              <a:t>© 2014, John Wiley &amp; Sons, Inc.</a:t>
            </a:r>
            <a:endParaRPr lang="en-US"/>
          </a:p>
        </p:txBody>
      </p:sp>
      <p:sp>
        <p:nvSpPr>
          <p:cNvPr id="8" name="Rectangle 5"/>
          <p:cNvSpPr>
            <a:spLocks noGrp="1" noChangeArrowheads="1"/>
          </p:cNvSpPr>
          <p:nvPr>
            <p:ph type="ftr" sz="quarter" idx="11"/>
          </p:nvPr>
        </p:nvSpPr>
        <p:spPr>
          <a:ln/>
        </p:spPr>
        <p:txBody>
          <a:bodyPr/>
          <a:lstStyle>
            <a:lvl1pPr>
              <a:defRPr/>
            </a:lvl1pPr>
          </a:lstStyle>
          <a:p>
            <a:pPr>
              <a:defRPr/>
            </a:pPr>
            <a:r>
              <a:rPr lang="en-US" smtClean="0"/>
              <a:t>Microsoft Official Academic Course, Microsoft Word 2013</a:t>
            </a: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CA6C543E-908C-43D6-A406-AFACB94C8388}" type="slidenum">
              <a:rPr lang="en-US"/>
              <a:pPr>
                <a:defRPr/>
              </a:pPr>
              <a:t>‹#›</a:t>
            </a:fld>
            <a:endParaRPr lang="en-US"/>
          </a:p>
        </p:txBody>
      </p:sp>
    </p:spTree>
    <p:extLst>
      <p:ext uri="{BB962C8B-B14F-4D97-AF65-F5344CB8AC3E}">
        <p14:creationId xmlns:p14="http://schemas.microsoft.com/office/powerpoint/2010/main" val="3279208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r>
              <a:rPr lang="en-US" smtClean="0"/>
              <a:t>© 2014, John Wiley &amp; Sons, Inc.</a:t>
            </a:r>
            <a:endParaRPr lang="en-US"/>
          </a:p>
        </p:txBody>
      </p:sp>
      <p:sp>
        <p:nvSpPr>
          <p:cNvPr id="4" name="Rectangle 5"/>
          <p:cNvSpPr>
            <a:spLocks noGrp="1" noChangeArrowheads="1"/>
          </p:cNvSpPr>
          <p:nvPr>
            <p:ph type="ftr" sz="quarter" idx="11"/>
          </p:nvPr>
        </p:nvSpPr>
        <p:spPr>
          <a:ln/>
        </p:spPr>
        <p:txBody>
          <a:bodyPr/>
          <a:lstStyle>
            <a:lvl1pPr>
              <a:defRPr/>
            </a:lvl1pPr>
          </a:lstStyle>
          <a:p>
            <a:pPr>
              <a:defRPr/>
            </a:pPr>
            <a:r>
              <a:rPr lang="en-US" smtClean="0"/>
              <a:t>Microsoft Official Academic Course, Microsoft Word 2013</a:t>
            </a: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28BFF6DF-3303-4C48-854A-FA250DD79FB4}" type="slidenum">
              <a:rPr lang="en-US"/>
              <a:pPr>
                <a:defRPr/>
              </a:pPr>
              <a:t>‹#›</a:t>
            </a:fld>
            <a:endParaRPr lang="en-US"/>
          </a:p>
        </p:txBody>
      </p:sp>
    </p:spTree>
    <p:extLst>
      <p:ext uri="{BB962C8B-B14F-4D97-AF65-F5344CB8AC3E}">
        <p14:creationId xmlns:p14="http://schemas.microsoft.com/office/powerpoint/2010/main" val="23421027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r>
              <a:rPr lang="en-US" smtClean="0"/>
              <a:t>© 2014, John Wiley &amp; Sons, Inc.</a:t>
            </a:r>
            <a:endParaRPr lang="en-US"/>
          </a:p>
        </p:txBody>
      </p:sp>
      <p:sp>
        <p:nvSpPr>
          <p:cNvPr id="3" name="Rectangle 5"/>
          <p:cNvSpPr>
            <a:spLocks noGrp="1" noChangeArrowheads="1"/>
          </p:cNvSpPr>
          <p:nvPr>
            <p:ph type="ftr" sz="quarter" idx="11"/>
          </p:nvPr>
        </p:nvSpPr>
        <p:spPr>
          <a:ln/>
        </p:spPr>
        <p:txBody>
          <a:bodyPr/>
          <a:lstStyle>
            <a:lvl1pPr>
              <a:defRPr/>
            </a:lvl1pPr>
          </a:lstStyle>
          <a:p>
            <a:pPr>
              <a:defRPr/>
            </a:pPr>
            <a:r>
              <a:rPr lang="en-US" smtClean="0"/>
              <a:t>Microsoft Official Academic Course, Microsoft Word 2013</a:t>
            </a: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B1C3ADB1-AE50-4B45-8824-17FB8311405F}" type="slidenum">
              <a:rPr lang="en-US"/>
              <a:pPr>
                <a:defRPr/>
              </a:pPr>
              <a:t>‹#›</a:t>
            </a:fld>
            <a:endParaRPr lang="en-US"/>
          </a:p>
        </p:txBody>
      </p:sp>
    </p:spTree>
    <p:extLst>
      <p:ext uri="{BB962C8B-B14F-4D97-AF65-F5344CB8AC3E}">
        <p14:creationId xmlns:p14="http://schemas.microsoft.com/office/powerpoint/2010/main" val="3088223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atin typeface="Segoe UI Light" panose="020B0502040204020203" pitchFamily="34" charset="0"/>
              </a:defRPr>
            </a:lvl4pPr>
            <a:lvl5pPr>
              <a:defRPr sz="2000">
                <a:latin typeface="Segoe UI Light" panose="020B0502040204020203" pitchFamily="34" charset="0"/>
              </a:defRPr>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r>
              <a:rPr lang="en-US" smtClean="0"/>
              <a:t>© 2014, John Wiley &amp; Sons, Inc.</a:t>
            </a:r>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smtClean="0"/>
              <a:t>Microsoft Official Academic Course, Microsoft Word 2013</a:t>
            </a: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D78FCE9E-789B-4FAD-AE65-1A54666FD9FC}" type="slidenum">
              <a:rPr lang="en-US"/>
              <a:pPr>
                <a:defRPr/>
              </a:pPr>
              <a:t>‹#›</a:t>
            </a:fld>
            <a:endParaRPr lang="en-US"/>
          </a:p>
        </p:txBody>
      </p:sp>
    </p:spTree>
    <p:extLst>
      <p:ext uri="{BB962C8B-B14F-4D97-AF65-F5344CB8AC3E}">
        <p14:creationId xmlns:p14="http://schemas.microsoft.com/office/powerpoint/2010/main" val="3057951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r>
              <a:rPr lang="en-US" smtClean="0"/>
              <a:t>© 2014, John Wiley &amp; Sons, Inc.</a:t>
            </a:r>
            <a:endParaRPr lang="en-US"/>
          </a:p>
        </p:txBody>
      </p:sp>
      <p:sp>
        <p:nvSpPr>
          <p:cNvPr id="6" name="Rectangle 5"/>
          <p:cNvSpPr>
            <a:spLocks noGrp="1" noChangeArrowheads="1"/>
          </p:cNvSpPr>
          <p:nvPr>
            <p:ph type="ftr" sz="quarter" idx="11"/>
          </p:nvPr>
        </p:nvSpPr>
        <p:spPr>
          <a:ln/>
        </p:spPr>
        <p:txBody>
          <a:bodyPr/>
          <a:lstStyle>
            <a:lvl1pPr>
              <a:defRPr/>
            </a:lvl1pPr>
          </a:lstStyle>
          <a:p>
            <a:pPr>
              <a:defRPr/>
            </a:pPr>
            <a:r>
              <a:rPr lang="en-US" smtClean="0"/>
              <a:t>Microsoft Official Academic Course, Microsoft Word 2013</a:t>
            </a: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E954E121-91E1-4C60-A5AB-A63ED2F86162}" type="slidenum">
              <a:rPr lang="en-US"/>
              <a:pPr>
                <a:defRPr/>
              </a:pPr>
              <a:t>‹#›</a:t>
            </a:fld>
            <a:endParaRPr lang="en-US"/>
          </a:p>
        </p:txBody>
      </p:sp>
    </p:spTree>
    <p:extLst>
      <p:ext uri="{BB962C8B-B14F-4D97-AF65-F5344CB8AC3E}">
        <p14:creationId xmlns:p14="http://schemas.microsoft.com/office/powerpoint/2010/main" val="39979739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A1419"/>
        </a:solidFill>
        <a:effectLst/>
      </p:bgPr>
    </p:bg>
    <p:spTree>
      <p:nvGrpSpPr>
        <p:cNvPr id="1" name=""/>
        <p:cNvGrpSpPr/>
        <p:nvPr/>
      </p:nvGrpSpPr>
      <p:grpSpPr>
        <a:xfrm>
          <a:off x="0" y="0"/>
          <a:ext cx="0" cy="0"/>
          <a:chOff x="0" y="0"/>
          <a:chExt cx="0" cy="0"/>
        </a:xfrm>
      </p:grpSpPr>
      <p:sp>
        <p:nvSpPr>
          <p:cNvPr id="7" name="Rectangle 6"/>
          <p:cNvSpPr/>
          <p:nvPr/>
        </p:nvSpPr>
        <p:spPr>
          <a:xfrm>
            <a:off x="304800" y="328613"/>
            <a:ext cx="8532813" cy="6197600"/>
          </a:xfrm>
          <a:prstGeom prst="rect">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fontAlgn="auto">
              <a:spcBef>
                <a:spcPts val="0"/>
              </a:spcBef>
              <a:spcAft>
                <a:spcPts val="0"/>
              </a:spcAft>
              <a:defRPr/>
            </a:pPr>
            <a:endParaRPr lang="en-US"/>
          </a:p>
        </p:txBody>
      </p:sp>
      <p:sp>
        <p:nvSpPr>
          <p:cNvPr id="9" name="Rounded Rectangle 8"/>
          <p:cNvSpPr/>
          <p:nvPr/>
        </p:nvSpPr>
        <p:spPr>
          <a:xfrm>
            <a:off x="418596" y="435546"/>
            <a:ext cx="8306809" cy="6033870"/>
          </a:xfrm>
          <a:prstGeom prst="roundRect">
            <a:avLst>
              <a:gd name="adj" fmla="val 2127"/>
            </a:avLst>
          </a:prstGeom>
          <a:no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fontAlgn="auto">
              <a:spcBef>
                <a:spcPts val="0"/>
              </a:spcBef>
              <a:spcAft>
                <a:spcPts val="0"/>
              </a:spcAft>
              <a:defRPr/>
            </a:pPr>
            <a:endParaRPr lang="en-US"/>
          </a:p>
        </p:txBody>
      </p:sp>
      <p:cxnSp>
        <p:nvCxnSpPr>
          <p:cNvPr id="1030" name="Straight Connector 7"/>
          <p:cNvCxnSpPr>
            <a:cxnSpLocks noChangeShapeType="1"/>
          </p:cNvCxnSpPr>
          <p:nvPr/>
        </p:nvCxnSpPr>
        <p:spPr bwMode="auto">
          <a:xfrm>
            <a:off x="533400" y="1447800"/>
            <a:ext cx="8077200" cy="1588"/>
          </a:xfrm>
          <a:prstGeom prst="line">
            <a:avLst/>
          </a:prstGeom>
          <a:noFill/>
          <a:ln w="57150" algn="ctr">
            <a:solidFill>
              <a:srgbClr val="BA1419"/>
            </a:solidFill>
            <a:round/>
            <a:headEnd/>
            <a:tailEnd/>
          </a:ln>
          <a:extLst>
            <a:ext uri="{909E8E84-426E-40dd-AFC4-6F175D3DCCD1}">
              <a14:hiddenFill xmlns="" xmlns:a14="http://schemas.microsoft.com/office/drawing/2010/main">
                <a:noFill/>
              </a14:hiddenFill>
            </a:ext>
          </a:extLst>
        </p:spPr>
      </p:cxnSp>
      <p:sp>
        <p:nvSpPr>
          <p:cNvPr id="149506" name="Rectangle 2"/>
          <p:cNvSpPr>
            <a:spLocks noGrp="1" noChangeArrowheads="1"/>
          </p:cNvSpPr>
          <p:nvPr>
            <p:ph type="title"/>
          </p:nvPr>
        </p:nvSpPr>
        <p:spPr bwMode="auto">
          <a:xfrm>
            <a:off x="457200" y="457200"/>
            <a:ext cx="8229600" cy="9144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p>
            <a:pPr lvl="0"/>
            <a:r>
              <a:rPr lang="en-US" dirty="0" smtClean="0"/>
              <a:t>Click to edit Master title style</a:t>
            </a:r>
          </a:p>
        </p:txBody>
      </p:sp>
      <p:sp>
        <p:nvSpPr>
          <p:cNvPr id="1032" name="Rectangle 3"/>
          <p:cNvSpPr>
            <a:spLocks noGrp="1" noChangeArrowheads="1"/>
          </p:cNvSpPr>
          <p:nvPr>
            <p:ph type="body" idx="1"/>
          </p:nvPr>
        </p:nvSpPr>
        <p:spPr bwMode="auto">
          <a:xfrm>
            <a:off x="457200" y="1524000"/>
            <a:ext cx="8229600" cy="495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sp>
        <p:nvSpPr>
          <p:cNvPr id="14950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eaLnBrk="0" hangingPunct="0">
              <a:defRPr sz="1050">
                <a:latin typeface="Segoe UI" panose="020B0502040204020203" pitchFamily="34" charset="0"/>
                <a:ea typeface="Segoe UI" panose="020B0502040204020203" pitchFamily="34" charset="0"/>
                <a:cs typeface="Segoe UI" panose="020B0502040204020203" pitchFamily="34" charset="0"/>
              </a:defRPr>
            </a:lvl1pPr>
          </a:lstStyle>
          <a:p>
            <a:pPr>
              <a:defRPr/>
            </a:pPr>
            <a:r>
              <a:rPr lang="en-US" dirty="0" smtClean="0"/>
              <a:t>© 2014, John Wiley &amp; Sons, Inc.</a:t>
            </a:r>
            <a:endParaRPr lang="en-US" dirty="0"/>
          </a:p>
        </p:txBody>
      </p:sp>
      <p:sp>
        <p:nvSpPr>
          <p:cNvPr id="149509" name="Rectangle 5"/>
          <p:cNvSpPr>
            <a:spLocks noGrp="1" noChangeArrowheads="1"/>
          </p:cNvSpPr>
          <p:nvPr>
            <p:ph type="ftr" sz="quarter" idx="3"/>
          </p:nvPr>
        </p:nvSpPr>
        <p:spPr bwMode="auto">
          <a:xfrm>
            <a:off x="2629403" y="6245225"/>
            <a:ext cx="3885191"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0" hangingPunct="0">
              <a:defRPr sz="1050">
                <a:latin typeface="Segoe UI" panose="020B0502040204020203" pitchFamily="34" charset="0"/>
                <a:ea typeface="Segoe UI" panose="020B0502040204020203" pitchFamily="34" charset="0"/>
                <a:cs typeface="Segoe UI" panose="020B0502040204020203" pitchFamily="34" charset="0"/>
              </a:defRPr>
            </a:lvl1pPr>
          </a:lstStyle>
          <a:p>
            <a:pPr>
              <a:defRPr/>
            </a:pPr>
            <a:r>
              <a:rPr lang="en-US" smtClean="0"/>
              <a:t>Microsoft Official Academic Course, Microsoft Access 2013</a:t>
            </a:r>
            <a:endParaRPr lang="en-US" dirty="0"/>
          </a:p>
        </p:txBody>
      </p:sp>
      <p:sp>
        <p:nvSpPr>
          <p:cNvPr id="14951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0" hangingPunct="0">
              <a:defRPr sz="1050">
                <a:latin typeface="Segoe UI" panose="020B0502040204020203" pitchFamily="34" charset="0"/>
                <a:ea typeface="Segoe UI" panose="020B0502040204020203" pitchFamily="34" charset="0"/>
                <a:cs typeface="Segoe UI" panose="020B0502040204020203" pitchFamily="34" charset="0"/>
              </a:defRPr>
            </a:lvl1pPr>
          </a:lstStyle>
          <a:p>
            <a:pPr>
              <a:defRPr/>
            </a:pPr>
            <a:fld id="{18D557D5-F51C-4717-8E58-4F5446143640}" type="slidenum">
              <a:rPr lang="en-US" smtClean="0"/>
              <a:pPr>
                <a:defRPr/>
              </a:pPr>
              <a:t>‹#›</a:t>
            </a:fld>
            <a:endParaRPr lang="en-US"/>
          </a:p>
        </p:txBody>
      </p:sp>
    </p:spTree>
  </p:cSld>
  <p:clrMap bg1="lt1" tx1="dk1" bg2="lt2" tx2="dk2" accent1="accent1" accent2="accent2" accent3="accent3" accent4="accent4" accent5="accent5" accent6="accent6" hlink="hlink" folHlink="folHlink"/>
  <p:sldLayoutIdLst>
    <p:sldLayoutId id="2147484051" r:id="rId1"/>
    <p:sldLayoutId id="2147484052" r:id="rId2"/>
    <p:sldLayoutId id="2147484053" r:id="rId3"/>
    <p:sldLayoutId id="2147484054" r:id="rId4"/>
    <p:sldLayoutId id="2147484055" r:id="rId5"/>
    <p:sldLayoutId id="2147484056" r:id="rId6"/>
    <p:sldLayoutId id="2147484057" r:id="rId7"/>
    <p:sldLayoutId id="2147484058" r:id="rId8"/>
    <p:sldLayoutId id="2147484059" r:id="rId9"/>
    <p:sldLayoutId id="2147484060" r:id="rId10"/>
    <p:sldLayoutId id="2147484061" r:id="rId11"/>
    <p:sldLayoutId id="2147484062" r:id="rId12"/>
    <p:sldLayoutId id="2147484063" r:id="rId13"/>
  </p:sldLayoutIdLst>
  <p:hf hdr="0"/>
  <p:txStyles>
    <p:titleStyle>
      <a:lvl1pPr algn="l" rtl="0" eaLnBrk="1" fontAlgn="base" hangingPunct="1">
        <a:spcBef>
          <a:spcPct val="0"/>
        </a:spcBef>
        <a:spcAft>
          <a:spcPct val="0"/>
        </a:spcAft>
        <a:defRPr sz="3200">
          <a:solidFill>
            <a:srgbClr val="BA1419"/>
          </a:solidFill>
          <a:effectLst>
            <a:outerShdw blurRad="38100" dist="38100" dir="2700000" algn="tl">
              <a:schemeClr val="bg1"/>
            </a:outerShdw>
          </a:effectLst>
          <a:latin typeface="Segoe UI Semibold" panose="020B0702040204020203" pitchFamily="34" charset="0"/>
          <a:ea typeface="+mj-ea"/>
          <a:cs typeface="+mj-cs"/>
        </a:defRPr>
      </a:lvl1pPr>
      <a:lvl2pPr algn="l" rtl="0" eaLnBrk="1" fontAlgn="base" hangingPunct="1">
        <a:spcBef>
          <a:spcPct val="0"/>
        </a:spcBef>
        <a:spcAft>
          <a:spcPct val="0"/>
        </a:spcAft>
        <a:defRPr sz="3200">
          <a:solidFill>
            <a:srgbClr val="0000CC"/>
          </a:solidFill>
          <a:effectLst>
            <a:outerShdw blurRad="38100" dist="38100" dir="2700000" algn="tl">
              <a:srgbClr val="000000"/>
            </a:outerShdw>
          </a:effectLst>
          <a:latin typeface="Franklin Gothic Medium" pitchFamily="34" charset="0"/>
        </a:defRPr>
      </a:lvl2pPr>
      <a:lvl3pPr algn="l" rtl="0" eaLnBrk="1" fontAlgn="base" hangingPunct="1">
        <a:spcBef>
          <a:spcPct val="0"/>
        </a:spcBef>
        <a:spcAft>
          <a:spcPct val="0"/>
        </a:spcAft>
        <a:defRPr sz="3200">
          <a:solidFill>
            <a:srgbClr val="0000CC"/>
          </a:solidFill>
          <a:effectLst>
            <a:outerShdw blurRad="38100" dist="38100" dir="2700000" algn="tl">
              <a:srgbClr val="000000"/>
            </a:outerShdw>
          </a:effectLst>
          <a:latin typeface="Franklin Gothic Medium" pitchFamily="34" charset="0"/>
        </a:defRPr>
      </a:lvl3pPr>
      <a:lvl4pPr algn="l" rtl="0" eaLnBrk="1" fontAlgn="base" hangingPunct="1">
        <a:spcBef>
          <a:spcPct val="0"/>
        </a:spcBef>
        <a:spcAft>
          <a:spcPct val="0"/>
        </a:spcAft>
        <a:defRPr sz="3200">
          <a:solidFill>
            <a:srgbClr val="0000CC"/>
          </a:solidFill>
          <a:effectLst>
            <a:outerShdw blurRad="38100" dist="38100" dir="2700000" algn="tl">
              <a:srgbClr val="000000"/>
            </a:outerShdw>
          </a:effectLst>
          <a:latin typeface="Franklin Gothic Medium" pitchFamily="34" charset="0"/>
        </a:defRPr>
      </a:lvl4pPr>
      <a:lvl5pPr algn="l" rtl="0" eaLnBrk="1" fontAlgn="base" hangingPunct="1">
        <a:spcBef>
          <a:spcPct val="0"/>
        </a:spcBef>
        <a:spcAft>
          <a:spcPct val="0"/>
        </a:spcAft>
        <a:defRPr sz="3200">
          <a:solidFill>
            <a:srgbClr val="0000CC"/>
          </a:solidFill>
          <a:effectLst>
            <a:outerShdw blurRad="38100" dist="38100" dir="2700000" algn="tl">
              <a:srgbClr val="000000"/>
            </a:outerShdw>
          </a:effectLst>
          <a:latin typeface="Franklin Gothic Medium" pitchFamily="34" charset="0"/>
        </a:defRPr>
      </a:lvl5pPr>
      <a:lvl6pPr marL="457200" algn="l" rtl="0" eaLnBrk="1" fontAlgn="base" hangingPunct="1">
        <a:spcBef>
          <a:spcPct val="0"/>
        </a:spcBef>
        <a:spcAft>
          <a:spcPct val="0"/>
        </a:spcAft>
        <a:defRPr sz="3200">
          <a:solidFill>
            <a:srgbClr val="0000CC"/>
          </a:solidFill>
          <a:effectLst>
            <a:outerShdw blurRad="38100" dist="38100" dir="2700000" algn="tl">
              <a:srgbClr val="000000"/>
            </a:outerShdw>
          </a:effectLst>
          <a:latin typeface="Franklin Gothic Medium" pitchFamily="34" charset="0"/>
        </a:defRPr>
      </a:lvl6pPr>
      <a:lvl7pPr marL="914400" algn="l" rtl="0" eaLnBrk="1" fontAlgn="base" hangingPunct="1">
        <a:spcBef>
          <a:spcPct val="0"/>
        </a:spcBef>
        <a:spcAft>
          <a:spcPct val="0"/>
        </a:spcAft>
        <a:defRPr sz="3200">
          <a:solidFill>
            <a:srgbClr val="0000CC"/>
          </a:solidFill>
          <a:effectLst>
            <a:outerShdw blurRad="38100" dist="38100" dir="2700000" algn="tl">
              <a:srgbClr val="000000"/>
            </a:outerShdw>
          </a:effectLst>
          <a:latin typeface="Franklin Gothic Medium" pitchFamily="34" charset="0"/>
        </a:defRPr>
      </a:lvl7pPr>
      <a:lvl8pPr marL="1371600" algn="l" rtl="0" eaLnBrk="1" fontAlgn="base" hangingPunct="1">
        <a:spcBef>
          <a:spcPct val="0"/>
        </a:spcBef>
        <a:spcAft>
          <a:spcPct val="0"/>
        </a:spcAft>
        <a:defRPr sz="3200">
          <a:solidFill>
            <a:srgbClr val="0000CC"/>
          </a:solidFill>
          <a:effectLst>
            <a:outerShdw blurRad="38100" dist="38100" dir="2700000" algn="tl">
              <a:srgbClr val="000000"/>
            </a:outerShdw>
          </a:effectLst>
          <a:latin typeface="Franklin Gothic Medium" pitchFamily="34" charset="0"/>
        </a:defRPr>
      </a:lvl8pPr>
      <a:lvl9pPr marL="1828800" algn="l" rtl="0" eaLnBrk="1" fontAlgn="base" hangingPunct="1">
        <a:spcBef>
          <a:spcPct val="0"/>
        </a:spcBef>
        <a:spcAft>
          <a:spcPct val="0"/>
        </a:spcAft>
        <a:defRPr sz="3200">
          <a:solidFill>
            <a:srgbClr val="0000CC"/>
          </a:solidFill>
          <a:effectLst>
            <a:outerShdw blurRad="38100" dist="38100" dir="2700000" algn="tl">
              <a:srgbClr val="000000"/>
            </a:outerShdw>
          </a:effectLst>
          <a:latin typeface="Franklin Gothic Medium" pitchFamily="34" charset="0"/>
        </a:defRPr>
      </a:lvl9pPr>
    </p:titleStyle>
    <p:bodyStyle>
      <a:lvl1pPr marL="342900" indent="-342900" algn="l" rtl="0" eaLnBrk="1" fontAlgn="base" hangingPunct="1">
        <a:spcBef>
          <a:spcPct val="20000"/>
        </a:spcBef>
        <a:spcAft>
          <a:spcPct val="0"/>
        </a:spcAft>
        <a:buClr>
          <a:srgbClr val="BA1419"/>
        </a:buClr>
        <a:buFont typeface="Arial"/>
        <a:buChar char="•"/>
        <a:defRPr sz="2200">
          <a:solidFill>
            <a:schemeClr val="tx1"/>
          </a:solidFill>
          <a:latin typeface="Segoe UI" panose="020B0502040204020203" pitchFamily="34" charset="0"/>
          <a:ea typeface="Segoe UI" panose="020B0502040204020203" pitchFamily="34" charset="0"/>
          <a:cs typeface="Segoe UI" panose="020B0502040204020203" pitchFamily="34" charset="0"/>
        </a:defRPr>
      </a:lvl1pPr>
      <a:lvl2pPr marL="971550" indent="-514350" algn="l" rtl="0" eaLnBrk="1" fontAlgn="base" hangingPunct="1">
        <a:spcBef>
          <a:spcPct val="20000"/>
        </a:spcBef>
        <a:spcAft>
          <a:spcPct val="0"/>
        </a:spcAft>
        <a:buClr>
          <a:srgbClr val="BA1419"/>
        </a:buClr>
        <a:buFont typeface="+mj-lt"/>
        <a:buAutoNum type="arabicPeriod"/>
        <a:defRPr sz="2200">
          <a:solidFill>
            <a:schemeClr val="tx1"/>
          </a:solidFill>
          <a:latin typeface="Segoe UI Semilight" panose="020B0402040204020203" pitchFamily="34" charset="0"/>
          <a:cs typeface="Segoe UI Semilight" panose="020B0402040204020203" pitchFamily="34" charset="0"/>
        </a:defRPr>
      </a:lvl2pPr>
      <a:lvl3pPr marL="914400" indent="0" algn="l" rtl="0" eaLnBrk="1" fontAlgn="base" hangingPunct="1">
        <a:spcBef>
          <a:spcPct val="20000"/>
        </a:spcBef>
        <a:spcAft>
          <a:spcPct val="0"/>
        </a:spcAft>
        <a:buClr>
          <a:schemeClr val="tx1"/>
        </a:buClr>
        <a:buNone/>
        <a:defRPr sz="1400">
          <a:solidFill>
            <a:schemeClr val="tx1"/>
          </a:solidFill>
          <a:latin typeface="Segoe UI Light" panose="020B0502040204020203" pitchFamily="34" charset="0"/>
        </a:defRPr>
      </a:lvl3pPr>
      <a:lvl4pPr marL="1600200" indent="-228600" algn="l" rtl="0" eaLnBrk="1" fontAlgn="base" hangingPunct="1">
        <a:spcBef>
          <a:spcPct val="20000"/>
        </a:spcBef>
        <a:spcAft>
          <a:spcPct val="0"/>
        </a:spcAft>
        <a:buChar char="–"/>
        <a:defRPr sz="2000" b="1">
          <a:solidFill>
            <a:schemeClr val="tx1"/>
          </a:solidFill>
          <a:latin typeface="+mn-lt"/>
        </a:defRPr>
      </a:lvl4pPr>
      <a:lvl5pPr marL="2057400" indent="-228600" algn="l" rtl="0" eaLnBrk="1" fontAlgn="base" hangingPunct="1">
        <a:spcBef>
          <a:spcPct val="20000"/>
        </a:spcBef>
        <a:spcAft>
          <a:spcPct val="0"/>
        </a:spcAft>
        <a:buChar char="»"/>
        <a:defRPr sz="2000" b="1">
          <a:solidFill>
            <a:schemeClr val="tx1"/>
          </a:solidFill>
          <a:latin typeface="+mn-lt"/>
        </a:defRPr>
      </a:lvl5pPr>
      <a:lvl6pPr marL="2514600" indent="-228600" algn="l" rtl="0" eaLnBrk="1" fontAlgn="base" hangingPunct="1">
        <a:spcBef>
          <a:spcPct val="20000"/>
        </a:spcBef>
        <a:spcAft>
          <a:spcPct val="0"/>
        </a:spcAft>
        <a:buChar char="»"/>
        <a:defRPr sz="2000" b="1">
          <a:solidFill>
            <a:schemeClr val="tx1"/>
          </a:solidFill>
          <a:latin typeface="+mn-lt"/>
        </a:defRPr>
      </a:lvl6pPr>
      <a:lvl7pPr marL="2971800" indent="-228600" algn="l" rtl="0" eaLnBrk="1" fontAlgn="base" hangingPunct="1">
        <a:spcBef>
          <a:spcPct val="20000"/>
        </a:spcBef>
        <a:spcAft>
          <a:spcPct val="0"/>
        </a:spcAft>
        <a:buChar char="»"/>
        <a:defRPr sz="2000" b="1">
          <a:solidFill>
            <a:schemeClr val="tx1"/>
          </a:solidFill>
          <a:latin typeface="+mn-lt"/>
        </a:defRPr>
      </a:lvl7pPr>
      <a:lvl8pPr marL="3429000" indent="-228600" algn="l" rtl="0" eaLnBrk="1" fontAlgn="base" hangingPunct="1">
        <a:spcBef>
          <a:spcPct val="20000"/>
        </a:spcBef>
        <a:spcAft>
          <a:spcPct val="0"/>
        </a:spcAft>
        <a:buChar char="»"/>
        <a:defRPr sz="2000" b="1">
          <a:solidFill>
            <a:schemeClr val="tx1"/>
          </a:solidFill>
          <a:latin typeface="+mn-lt"/>
        </a:defRPr>
      </a:lvl8pPr>
      <a:lvl9pPr marL="3886200" indent="-228600" algn="l" rtl="0" eaLnBrk="1" fontAlgn="base" hangingPunct="1">
        <a:spcBef>
          <a:spcPct val="20000"/>
        </a:spcBef>
        <a:spcAft>
          <a:spcPct val="0"/>
        </a:spcAft>
        <a:buChar char="»"/>
        <a:defRPr sz="2000"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Rectangle 6"/>
          <p:cNvSpPr/>
          <p:nvPr/>
        </p:nvSpPr>
        <p:spPr>
          <a:xfrm>
            <a:off x="0" y="1452563"/>
            <a:ext cx="9144000" cy="3043237"/>
          </a:xfrm>
          <a:prstGeom prst="rect">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fontAlgn="auto">
              <a:spcBef>
                <a:spcPts val="0"/>
              </a:spcBef>
              <a:spcAft>
                <a:spcPts val="0"/>
              </a:spcAft>
              <a:defRPr/>
            </a:pPr>
            <a:endParaRPr lang="en-US"/>
          </a:p>
        </p:txBody>
      </p:sp>
      <p:sp>
        <p:nvSpPr>
          <p:cNvPr id="9" name="Rounded Rectangle 8"/>
          <p:cNvSpPr/>
          <p:nvPr/>
        </p:nvSpPr>
        <p:spPr>
          <a:xfrm>
            <a:off x="418596" y="1528074"/>
            <a:ext cx="8306809" cy="2889482"/>
          </a:xfrm>
          <a:prstGeom prst="roundRect">
            <a:avLst>
              <a:gd name="adj" fmla="val 2127"/>
            </a:avLst>
          </a:prstGeom>
          <a:no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fontAlgn="auto">
              <a:spcBef>
                <a:spcPts val="0"/>
              </a:spcBef>
              <a:spcAft>
                <a:spcPts val="0"/>
              </a:spcAft>
              <a:defRPr/>
            </a:pPr>
            <a:endParaRPr lang="en-US"/>
          </a:p>
        </p:txBody>
      </p:sp>
      <p:sp>
        <p:nvSpPr>
          <p:cNvPr id="2" name="Title 1"/>
          <p:cNvSpPr>
            <a:spLocks noGrp="1"/>
          </p:cNvSpPr>
          <p:nvPr>
            <p:ph type="ctrTitle" idx="4294967295"/>
          </p:nvPr>
        </p:nvSpPr>
        <p:spPr>
          <a:xfrm>
            <a:off x="129381" y="3405753"/>
            <a:ext cx="8534400" cy="898525"/>
          </a:xfrm>
        </p:spPr>
        <p:txBody>
          <a:bodyPr lIns="45720" rIns="45720">
            <a:normAutofit/>
          </a:bodyPr>
          <a:lstStyle/>
          <a:p>
            <a:pPr lvl="0" algn="r"/>
            <a:r>
              <a:rPr lang="en-US" sz="4400" b="1">
                <a:latin typeface="Segoe"/>
                <a:ea typeface="ＭＳ ゴシック"/>
              </a:rPr>
              <a:t>Display and Share Data</a:t>
            </a:r>
          </a:p>
        </p:txBody>
      </p:sp>
      <p:sp>
        <p:nvSpPr>
          <p:cNvPr id="2055" name="Subtitle 2"/>
          <p:cNvSpPr>
            <a:spLocks noGrp="1"/>
          </p:cNvSpPr>
          <p:nvPr>
            <p:ph type="body" idx="1"/>
          </p:nvPr>
        </p:nvSpPr>
        <p:spPr>
          <a:xfrm>
            <a:off x="304800" y="3124200"/>
            <a:ext cx="8305800" cy="457200"/>
          </a:xfrm>
        </p:spPr>
        <p:txBody>
          <a:bodyPr lIns="182880" tIns="0"/>
          <a:lstStyle/>
          <a:p>
            <a:pPr marL="36513" indent="0" algn="r" eaLnBrk="1" hangingPunct="1">
              <a:spcBef>
                <a:spcPct val="0"/>
              </a:spcBef>
              <a:buFontTx/>
              <a:buNone/>
            </a:pPr>
            <a:r>
              <a:rPr lang="en-US" sz="2800" dirty="0" smtClean="0">
                <a:solidFill>
                  <a:srgbClr val="BA1419"/>
                </a:solidFill>
              </a:rPr>
              <a:t>Lesson 13</a:t>
            </a:r>
          </a:p>
        </p:txBody>
      </p:sp>
      <p:sp>
        <p:nvSpPr>
          <p:cNvPr id="3" name="Date Placeholder 2"/>
          <p:cNvSpPr>
            <a:spLocks noGrp="1"/>
          </p:cNvSpPr>
          <p:nvPr>
            <p:ph type="dt" sz="half" idx="10"/>
          </p:nvPr>
        </p:nvSpPr>
        <p:spPr/>
        <p:txBody>
          <a:bodyPr/>
          <a:lstStyle/>
          <a:p>
            <a:pPr>
              <a:defRPr/>
            </a:pPr>
            <a:r>
              <a:rPr lang="en-US" dirty="0" smtClean="0">
                <a:solidFill>
                  <a:schemeClr val="bg1"/>
                </a:solidFill>
              </a:rPr>
              <a:t>© 2014, John Wiley &amp; Sons, Inc.</a:t>
            </a:r>
            <a:endParaRPr lang="en-US" dirty="0">
              <a:solidFill>
                <a:schemeClr val="bg1"/>
              </a:solidFill>
            </a:endParaRPr>
          </a:p>
        </p:txBody>
      </p:sp>
      <p:sp>
        <p:nvSpPr>
          <p:cNvPr id="4" name="Footer Placeholder 3"/>
          <p:cNvSpPr>
            <a:spLocks noGrp="1"/>
          </p:cNvSpPr>
          <p:nvPr>
            <p:ph type="ftr" sz="quarter" idx="11"/>
          </p:nvPr>
        </p:nvSpPr>
        <p:spPr/>
        <p:txBody>
          <a:bodyPr/>
          <a:lstStyle/>
          <a:p>
            <a:pPr>
              <a:defRPr/>
            </a:pPr>
            <a:r>
              <a:rPr lang="en-US" dirty="0" smtClean="0">
                <a:solidFill>
                  <a:schemeClr val="bg1"/>
                </a:solidFill>
              </a:rPr>
              <a:t>Microsoft Official Academic Course, Microsoft Access 2013</a:t>
            </a:r>
            <a:endParaRPr lang="en-US" dirty="0">
              <a:solidFill>
                <a:schemeClr val="bg1"/>
              </a:solidFill>
            </a:endParaRPr>
          </a:p>
        </p:txBody>
      </p:sp>
      <p:sp>
        <p:nvSpPr>
          <p:cNvPr id="5" name="Slide Number Placeholder 4"/>
          <p:cNvSpPr>
            <a:spLocks noGrp="1"/>
          </p:cNvSpPr>
          <p:nvPr>
            <p:ph type="sldNum" sz="quarter" idx="12"/>
          </p:nvPr>
        </p:nvSpPr>
        <p:spPr/>
        <p:txBody>
          <a:bodyPr/>
          <a:lstStyle/>
          <a:p>
            <a:pPr>
              <a:defRPr/>
            </a:pPr>
            <a:fld id="{4453F413-A379-4AA4-A6AE-7C7FDF82C384}" type="slidenum">
              <a:rPr lang="en-US" smtClean="0">
                <a:solidFill>
                  <a:schemeClr val="bg1"/>
                </a:solidFill>
              </a:rPr>
              <a:pPr>
                <a:defRPr/>
              </a:pPr>
              <a:t>1</a:t>
            </a:fld>
            <a:endParaRPr lang="en-US" dirty="0">
              <a:solidFill>
                <a:schemeClr val="bg1"/>
              </a:solidFill>
            </a:endParaRPr>
          </a:p>
        </p:txBody>
      </p:sp>
      <p:sp>
        <p:nvSpPr>
          <p:cNvPr id="10" name="Title 1"/>
          <p:cNvSpPr txBox="1">
            <a:spLocks/>
          </p:cNvSpPr>
          <p:nvPr/>
        </p:nvSpPr>
        <p:spPr>
          <a:xfrm>
            <a:off x="152400" y="1828800"/>
            <a:ext cx="8534400" cy="898525"/>
          </a:xfrm>
          <a:prstGeom prst="rect">
            <a:avLst/>
          </a:prstGeom>
        </p:spPr>
        <p:txBody>
          <a:bodyPr vert="horz" lIns="45720" tIns="45720" rIns="45720" bIns="45720" rtlCol="0" anchor="ctr">
            <a:normAutofit/>
          </a:bodyPr>
          <a:lstStyle>
            <a:lvl1pPr algn="l" defTabSz="685800" rtl="0" eaLnBrk="1" latinLnBrk="0" hangingPunct="1">
              <a:lnSpc>
                <a:spcPct val="90000"/>
              </a:lnSpc>
              <a:spcBef>
                <a:spcPct val="0"/>
              </a:spcBef>
              <a:buNone/>
              <a:defRPr sz="3300" kern="1200">
                <a:solidFill>
                  <a:srgbClr val="0000CC"/>
                </a:solidFill>
                <a:latin typeface="+mj-lt"/>
                <a:ea typeface="+mj-ea"/>
                <a:cs typeface="+mj-cs"/>
              </a:defRPr>
            </a:lvl1pPr>
          </a:lstStyle>
          <a:p>
            <a:pPr algn="ctr" fontAlgn="auto">
              <a:spcAft>
                <a:spcPts val="0"/>
              </a:spcAft>
              <a:defRPr/>
            </a:pPr>
            <a:r>
              <a:rPr lang="en-US" sz="4800" b="1" dirty="0" smtClean="0">
                <a:solidFill>
                  <a:srgbClr val="BA1419"/>
                </a:solidFill>
                <a:latin typeface="Segoe UI Semibold" panose="020B0702040204020203" pitchFamily="34" charset="0"/>
              </a:rPr>
              <a:t>Microsoft</a:t>
            </a:r>
            <a:r>
              <a:rPr lang="en-US" sz="4800" b="1" dirty="0" smtClean="0">
                <a:solidFill>
                  <a:srgbClr val="BA1419"/>
                </a:solidFill>
                <a:latin typeface="+mn-lt"/>
              </a:rPr>
              <a:t> </a:t>
            </a:r>
            <a:r>
              <a:rPr lang="en-US" sz="4800" b="1" dirty="0" smtClean="0">
                <a:solidFill>
                  <a:srgbClr val="FF0000"/>
                </a:solidFill>
                <a:latin typeface="+mn-lt"/>
              </a:rPr>
              <a:t>Access 2013</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Create a Chart</a:t>
            </a:r>
          </a:p>
        </p:txBody>
      </p:sp>
      <p:sp>
        <p:nvSpPr>
          <p:cNvPr id="3" name="Text Placeholder 2"/>
          <p:cNvSpPr>
            <a:spLocks noGrp="1"/>
          </p:cNvSpPr>
          <p:nvPr>
            <p:ph type="body" idx="1"/>
          </p:nvPr>
        </p:nvSpPr>
        <p:spPr>
          <a:xfrm>
            <a:off x="457200" y="1524000"/>
            <a:ext cx="3581400" cy="4953000"/>
          </a:xfrm>
        </p:spPr>
        <p:txBody>
          <a:bodyPr/>
          <a:lstStyle/>
          <a:p>
            <a:pPr lvl="1" rtl="0">
              <a:buFont typeface="+mj-lt"/>
              <a:buAutoNum type="arabicPeriod" startAt="14"/>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Close </a:t>
            </a:r>
            <a:r>
              <a:rPr lang="en-US" b="0" i="0" u="none" strike="noStrike" baseline="0" smtClean="0">
                <a:solidFill>
                  <a:srgbClr val="000000"/>
                </a:solidFill>
                <a:latin typeface="Segoe"/>
                <a:ea typeface="ＭＳ ゴシック"/>
              </a:rPr>
              <a:t>button. The Sample Preview dialog box closes.</a:t>
            </a:r>
          </a:p>
          <a:p>
            <a:pPr lvl="1" rtl="0">
              <a:buAutoNum type="arabicPeriod" startAt="14"/>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Next &gt; </a:t>
            </a:r>
            <a:r>
              <a:rPr lang="en-US" b="0" i="0" u="none" strike="noStrike" baseline="0" smtClean="0">
                <a:solidFill>
                  <a:srgbClr val="000000"/>
                </a:solidFill>
                <a:latin typeface="Segoe"/>
                <a:ea typeface="ＭＳ ゴシック"/>
              </a:rPr>
              <a:t>button. The fifth Chart Wizard dialog box appears, as shown at right.</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10</a:t>
            </a:fld>
            <a:endParaRPr lang="en-US"/>
          </a:p>
        </p:txBody>
      </p:sp>
      <p:pic>
        <p:nvPicPr>
          <p:cNvPr id="7" name="Picture 6" descr="130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23266" y="1600201"/>
            <a:ext cx="4592275" cy="3023626"/>
          </a:xfrm>
          <a:prstGeom prst="rect">
            <a:avLst/>
          </a:prstGeom>
        </p:spPr>
      </p:pic>
    </p:spTree>
    <p:extLst>
      <p:ext uri="{BB962C8B-B14F-4D97-AF65-F5344CB8AC3E}">
        <p14:creationId xmlns:p14="http://schemas.microsoft.com/office/powerpoint/2010/main" val="1274382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Create a Chart</a:t>
            </a:r>
          </a:p>
        </p:txBody>
      </p:sp>
      <p:sp>
        <p:nvSpPr>
          <p:cNvPr id="3" name="Text Placeholder 2"/>
          <p:cNvSpPr>
            <a:spLocks noGrp="1"/>
          </p:cNvSpPr>
          <p:nvPr>
            <p:ph type="body" idx="1"/>
          </p:nvPr>
        </p:nvSpPr>
        <p:spPr/>
        <p:txBody>
          <a:bodyPr/>
          <a:lstStyle/>
          <a:p>
            <a:pPr lvl="1" rtl="0">
              <a:buFont typeface="+mj-lt"/>
              <a:buAutoNum type="arabicPeriod" startAt="16"/>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down arrow</a:t>
            </a:r>
            <a:r>
              <a:rPr lang="en-US" b="1" i="0" u="none" strike="noStrike" baseline="0" smtClean="0">
                <a:solidFill>
                  <a:srgbClr val="000000"/>
                </a:solidFill>
                <a:latin typeface="Segoe"/>
                <a:ea typeface="Univers-BlackExt"/>
              </a:rPr>
              <a:t> </a:t>
            </a:r>
            <a:r>
              <a:rPr lang="en-US" b="0" i="0" u="none" strike="noStrike" baseline="0" smtClean="0">
                <a:solidFill>
                  <a:srgbClr val="000000"/>
                </a:solidFill>
                <a:latin typeface="Segoe"/>
                <a:ea typeface="ＭＳ ゴシック"/>
              </a:rPr>
              <a:t>in the Report Fields menu and select</a:t>
            </a:r>
            <a:r>
              <a:rPr lang="en-US" b="1" i="0" u="none" strike="noStrike" baseline="0" smtClean="0">
                <a:solidFill>
                  <a:srgbClr val="000000"/>
                </a:solidFill>
                <a:latin typeface="Segoe"/>
                <a:ea typeface="ＭＳ ゴシック"/>
              </a:rPr>
              <a:t> &lt;No Field&gt; </a:t>
            </a:r>
            <a:r>
              <a:rPr lang="en-US" b="0" i="0" u="none" strike="noStrike" baseline="0" smtClean="0">
                <a:solidFill>
                  <a:srgbClr val="000000"/>
                </a:solidFill>
                <a:latin typeface="Segoe"/>
                <a:ea typeface="ＭＳ ゴシック"/>
              </a:rPr>
              <a:t>since you don’t want to display a chart for each record in the data source.</a:t>
            </a:r>
          </a:p>
          <a:p>
            <a:pPr lvl="1" rtl="0">
              <a:buAutoNum type="arabicPeriod" startAt="16"/>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down arrow</a:t>
            </a:r>
            <a:r>
              <a:rPr lang="en-US" b="1" i="0" u="none" strike="noStrike" baseline="0" smtClean="0">
                <a:solidFill>
                  <a:srgbClr val="000000"/>
                </a:solidFill>
                <a:latin typeface="Segoe"/>
                <a:ea typeface="Univers-BlackExt"/>
              </a:rPr>
              <a:t> </a:t>
            </a:r>
            <a:r>
              <a:rPr lang="en-US" b="0" i="0" u="none" strike="noStrike" baseline="0" smtClean="0">
                <a:solidFill>
                  <a:srgbClr val="000000"/>
                </a:solidFill>
                <a:latin typeface="Segoe"/>
                <a:ea typeface="ＭＳ ゴシック"/>
              </a:rPr>
              <a:t>in the Chart Fields: menu and select </a:t>
            </a:r>
            <a:r>
              <a:rPr lang="en-US" b="1" i="0" u="none" strike="noStrike" baseline="0" smtClean="0">
                <a:solidFill>
                  <a:srgbClr val="000000"/>
                </a:solidFill>
                <a:latin typeface="Segoe"/>
                <a:ea typeface="ＭＳ ゴシック"/>
              </a:rPr>
              <a:t>&lt;No Field&gt; </a:t>
            </a:r>
            <a:r>
              <a:rPr lang="en-US" b="0" i="0" u="none" strike="noStrike" baseline="0" smtClean="0">
                <a:solidFill>
                  <a:srgbClr val="000000"/>
                </a:solidFill>
                <a:latin typeface="Segoe"/>
                <a:ea typeface="ＭＳ ゴシック"/>
              </a:rPr>
              <a:t>again, since you don’t want to display a chart for each record in the data source.</a:t>
            </a: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11</a:t>
            </a:fld>
            <a:endParaRPr lang="en-US"/>
          </a:p>
        </p:txBody>
      </p:sp>
    </p:spTree>
    <p:extLst>
      <p:ext uri="{BB962C8B-B14F-4D97-AF65-F5344CB8AC3E}">
        <p14:creationId xmlns:p14="http://schemas.microsoft.com/office/powerpoint/2010/main" val="8171762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Create a Chart</a:t>
            </a:r>
          </a:p>
        </p:txBody>
      </p:sp>
      <p:sp>
        <p:nvSpPr>
          <p:cNvPr id="3" name="Text Placeholder 2"/>
          <p:cNvSpPr>
            <a:spLocks noGrp="1"/>
          </p:cNvSpPr>
          <p:nvPr>
            <p:ph type="body" idx="1"/>
          </p:nvPr>
        </p:nvSpPr>
        <p:spPr>
          <a:xfrm>
            <a:off x="457200" y="1524000"/>
            <a:ext cx="4038600" cy="4953000"/>
          </a:xfrm>
        </p:spPr>
        <p:txBody>
          <a:bodyPr/>
          <a:lstStyle/>
          <a:p>
            <a:pPr lvl="1" rtl="0">
              <a:buFont typeface="+mj-lt"/>
              <a:buAutoNum type="arabicPeriod" startAt="18"/>
            </a:pPr>
            <a:r>
              <a:rPr lang="en-US" b="0" i="0" u="none" strike="noStrike" baseline="0" smtClean="0">
                <a:latin typeface="Segoe"/>
                <a:ea typeface="ＭＳ ゴシック"/>
              </a:rPr>
              <a:t>Click the </a:t>
            </a:r>
            <a:r>
              <a:rPr lang="en-US" b="1" i="0" u="none" strike="noStrike" baseline="0" smtClean="0">
                <a:latin typeface="Segoe"/>
                <a:ea typeface="ＭＳ ゴシック"/>
              </a:rPr>
              <a:t>Next &gt; </a:t>
            </a:r>
            <a:r>
              <a:rPr lang="en-US" b="0" i="0" u="none" strike="noStrike" baseline="0" smtClean="0">
                <a:latin typeface="Segoe"/>
                <a:ea typeface="ＭＳ ゴシック"/>
              </a:rPr>
              <a:t>button. The sixth Chart Wizard dialog box appears, as shown at right.</a:t>
            </a:r>
          </a:p>
          <a:p>
            <a:pPr lvl="1" rtl="0">
              <a:buAutoNum type="arabicPeriod" startAt="18"/>
            </a:pPr>
            <a:r>
              <a:rPr lang="en-US" b="0" i="0" u="none" strike="noStrike" baseline="0" smtClean="0">
                <a:latin typeface="Segoe"/>
                <a:ea typeface="ＭＳ ゴシック"/>
              </a:rPr>
              <a:t>Key 2008-2017 Income and Expenses in the Title box.</a:t>
            </a: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12</a:t>
            </a:fld>
            <a:endParaRPr lang="en-US"/>
          </a:p>
        </p:txBody>
      </p:sp>
      <p:pic>
        <p:nvPicPr>
          <p:cNvPr id="7" name="Picture 6" descr="130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0" y="1600201"/>
            <a:ext cx="4097867" cy="2684810"/>
          </a:xfrm>
          <a:prstGeom prst="rect">
            <a:avLst/>
          </a:prstGeom>
        </p:spPr>
      </p:pic>
    </p:spTree>
    <p:extLst>
      <p:ext uri="{BB962C8B-B14F-4D97-AF65-F5344CB8AC3E}">
        <p14:creationId xmlns:p14="http://schemas.microsoft.com/office/powerpoint/2010/main" val="32952657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Create a Chart</a:t>
            </a:r>
          </a:p>
        </p:txBody>
      </p:sp>
      <p:sp>
        <p:nvSpPr>
          <p:cNvPr id="3" name="Text Placeholder 2"/>
          <p:cNvSpPr>
            <a:spLocks noGrp="1"/>
          </p:cNvSpPr>
          <p:nvPr>
            <p:ph type="body" idx="1"/>
          </p:nvPr>
        </p:nvSpPr>
        <p:spPr>
          <a:xfrm>
            <a:off x="457200" y="1371600"/>
            <a:ext cx="8229600" cy="4953000"/>
          </a:xfrm>
        </p:spPr>
        <p:txBody>
          <a:bodyPr/>
          <a:lstStyle/>
          <a:p>
            <a:pPr lvl="1" rtl="0">
              <a:spcBef>
                <a:spcPts val="300"/>
              </a:spcBef>
              <a:buFont typeface="+mj-lt"/>
              <a:buAutoNum type="arabicPeriod" startAt="20"/>
            </a:pPr>
            <a:r>
              <a:rPr lang="en-US" b="0" i="0" u="none" strike="noStrike" baseline="0" dirty="0" smtClean="0">
                <a:solidFill>
                  <a:srgbClr val="000000"/>
                </a:solidFill>
                <a:latin typeface="Segoe"/>
                <a:ea typeface="ＭＳ ゴシック"/>
              </a:rPr>
              <a:t>The </a:t>
            </a:r>
            <a:r>
              <a:rPr lang="en-US" b="1" i="0" u="none" strike="noStrike" baseline="0" dirty="0" smtClean="0">
                <a:solidFill>
                  <a:srgbClr val="000000"/>
                </a:solidFill>
                <a:latin typeface="Segoe"/>
                <a:ea typeface="ＭＳ ゴシック"/>
              </a:rPr>
              <a:t>Yes, display a legend </a:t>
            </a:r>
            <a:r>
              <a:rPr lang="en-US" b="0" i="0" u="none" strike="noStrike" baseline="0" dirty="0" smtClean="0">
                <a:solidFill>
                  <a:srgbClr val="000000"/>
                </a:solidFill>
                <a:latin typeface="Segoe"/>
                <a:ea typeface="ＭＳ ゴシック"/>
              </a:rPr>
              <a:t>button should be selected. If not, select it and click the </a:t>
            </a:r>
            <a:r>
              <a:rPr lang="en-US" b="1" i="0" u="none" strike="noStrike" baseline="0" dirty="0" smtClean="0">
                <a:solidFill>
                  <a:srgbClr val="000000"/>
                </a:solidFill>
                <a:latin typeface="Segoe"/>
                <a:ea typeface="ＭＳ ゴシック"/>
              </a:rPr>
              <a:t>Finish </a:t>
            </a:r>
            <a:r>
              <a:rPr lang="en-US" b="0" i="0" u="none" strike="noStrike" baseline="0" dirty="0" smtClean="0">
                <a:solidFill>
                  <a:srgbClr val="000000"/>
                </a:solidFill>
                <a:latin typeface="Segoe"/>
                <a:ea typeface="ＭＳ ゴシック"/>
              </a:rPr>
              <a:t>button. Access inserts your chart. Notice that Design view displays sample data and not the actual data from your chart.</a:t>
            </a:r>
          </a:p>
          <a:p>
            <a:pPr lvl="1" rtl="0">
              <a:spcBef>
                <a:spcPts val="300"/>
              </a:spcBef>
              <a:buAutoNum type="arabicPeriod" startAt="20"/>
            </a:pPr>
            <a:r>
              <a:rPr lang="en-US" b="0" i="0" u="none" strike="noStrike" baseline="0" dirty="0" smtClean="0">
                <a:solidFill>
                  <a:srgbClr val="000000"/>
                </a:solidFill>
                <a:latin typeface="Segoe"/>
                <a:ea typeface="ＭＳ ゴシック"/>
              </a:rPr>
              <a:t>Click the chart to select it.</a:t>
            </a:r>
          </a:p>
          <a:p>
            <a:pPr lvl="1" rtl="0">
              <a:spcBef>
                <a:spcPts val="300"/>
              </a:spcBef>
              <a:buAutoNum type="arabicPeriod" startAt="20"/>
            </a:pPr>
            <a:r>
              <a:rPr lang="en-US" b="0" i="0" u="none" strike="noStrike" baseline="0" dirty="0" smtClean="0">
                <a:solidFill>
                  <a:srgbClr val="000000"/>
                </a:solidFill>
                <a:latin typeface="Segoe"/>
                <a:ea typeface="ＭＳ ゴシック"/>
              </a:rPr>
              <a:t>On the REPORT DESIGN TOOLS DESIGN tab, in the Tools group, click the </a:t>
            </a:r>
            <a:r>
              <a:rPr lang="en-US" b="1" i="0" u="none" strike="noStrike" baseline="0" dirty="0" smtClean="0">
                <a:solidFill>
                  <a:srgbClr val="000000"/>
                </a:solidFill>
                <a:latin typeface="Segoe"/>
                <a:ea typeface="ＭＳ ゴシック"/>
              </a:rPr>
              <a:t>Property Sheet </a:t>
            </a:r>
            <a:r>
              <a:rPr lang="en-US" b="0" i="0" u="none" strike="noStrike" baseline="0" dirty="0" smtClean="0">
                <a:solidFill>
                  <a:srgbClr val="000000"/>
                </a:solidFill>
                <a:latin typeface="Segoe"/>
                <a:ea typeface="ＭＳ ゴシック"/>
              </a:rPr>
              <a:t>button, if necessary.</a:t>
            </a:r>
          </a:p>
          <a:p>
            <a:pPr lvl="1" rtl="0">
              <a:spcBef>
                <a:spcPts val="300"/>
              </a:spcBef>
              <a:buAutoNum type="arabicPeriod" startAt="20"/>
            </a:pPr>
            <a:r>
              <a:rPr lang="en-US" b="0" i="0" u="none" strike="noStrike" baseline="0" dirty="0" smtClean="0">
                <a:solidFill>
                  <a:srgbClr val="000000"/>
                </a:solidFill>
                <a:latin typeface="Segoe"/>
                <a:ea typeface="ＭＳ ゴシック"/>
              </a:rPr>
              <a:t>Click the </a:t>
            </a:r>
            <a:r>
              <a:rPr lang="en-US" b="1" i="0" u="none" strike="noStrike" baseline="0" dirty="0" smtClean="0">
                <a:solidFill>
                  <a:srgbClr val="000000"/>
                </a:solidFill>
                <a:latin typeface="Segoe"/>
                <a:ea typeface="ＭＳ ゴシック"/>
              </a:rPr>
              <a:t>DATA </a:t>
            </a:r>
            <a:r>
              <a:rPr lang="en-US" b="0" i="0" u="none" strike="noStrike" baseline="0" dirty="0" smtClean="0">
                <a:solidFill>
                  <a:srgbClr val="000000"/>
                </a:solidFill>
                <a:latin typeface="Segoe"/>
                <a:ea typeface="ＭＳ ゴシック"/>
              </a:rPr>
              <a:t>tab of the Property Sheet. Click the </a:t>
            </a:r>
            <a:r>
              <a:rPr lang="en-US" b="1" i="0" u="none" strike="noStrike" baseline="0" dirty="0" smtClean="0">
                <a:solidFill>
                  <a:srgbClr val="000000"/>
                </a:solidFill>
                <a:latin typeface="Segoe"/>
                <a:ea typeface="ＭＳ ゴシック"/>
              </a:rPr>
              <a:t>down arrow </a:t>
            </a:r>
            <a:r>
              <a:rPr lang="en-US" b="0" i="0" u="none" strike="noStrike" baseline="0" dirty="0" smtClean="0">
                <a:solidFill>
                  <a:srgbClr val="000000"/>
                </a:solidFill>
                <a:latin typeface="Segoe"/>
                <a:ea typeface="ＭＳ ゴシック"/>
              </a:rPr>
              <a:t>at the end of the Enabled cell and select </a:t>
            </a:r>
            <a:r>
              <a:rPr lang="en-US" b="1" i="0" u="none" strike="noStrike" baseline="0" dirty="0" smtClean="0">
                <a:solidFill>
                  <a:srgbClr val="000000"/>
                </a:solidFill>
                <a:latin typeface="Segoe"/>
                <a:ea typeface="ＭＳ ゴシック"/>
              </a:rPr>
              <a:t>Yes</a:t>
            </a:r>
            <a:r>
              <a:rPr lang="en-US" b="0" i="0" u="none" strike="noStrike" baseline="0" dirty="0" smtClean="0">
                <a:solidFill>
                  <a:srgbClr val="000000"/>
                </a:solidFill>
                <a:latin typeface="Segoe"/>
                <a:ea typeface="ＭＳ ゴシック"/>
              </a:rPr>
              <a:t>. This enables the chart to accurately display the associated table data.</a:t>
            </a:r>
          </a:p>
          <a:p>
            <a:pPr lvl="1" rtl="0">
              <a:spcBef>
                <a:spcPts val="300"/>
              </a:spcBef>
              <a:buAutoNum type="arabicPeriod" startAt="20"/>
            </a:pPr>
            <a:r>
              <a:rPr lang="en-US" b="1" i="0" u="none" strike="noStrike" baseline="0" dirty="0" smtClean="0">
                <a:solidFill>
                  <a:srgbClr val="000000"/>
                </a:solidFill>
                <a:latin typeface="Segoe"/>
                <a:ea typeface="ＭＳ ゴシック"/>
              </a:rPr>
              <a:t>CLOSE </a:t>
            </a:r>
            <a:r>
              <a:rPr lang="en-US" b="0" i="0" u="none" strike="noStrike" baseline="0" dirty="0" smtClean="0">
                <a:solidFill>
                  <a:srgbClr val="000000"/>
                </a:solidFill>
                <a:latin typeface="Segoe"/>
                <a:ea typeface="ＭＳ ゴシック"/>
              </a:rPr>
              <a:t>the Property Sheet.</a:t>
            </a:r>
          </a:p>
          <a:p>
            <a:pPr lvl="1" rtl="0">
              <a:spcBef>
                <a:spcPts val="300"/>
              </a:spcBef>
              <a:buAutoNum type="arabicPeriod" startAt="20"/>
            </a:pPr>
            <a:r>
              <a:rPr lang="en-US" b="0" i="0" u="none" strike="noStrike" baseline="0" dirty="0" smtClean="0">
                <a:solidFill>
                  <a:srgbClr val="000000"/>
                </a:solidFill>
                <a:latin typeface="Segoe"/>
                <a:ea typeface="ＭＳ ゴシック"/>
              </a:rPr>
              <a:t>Switch to Report view.</a:t>
            </a:r>
            <a:endParaRPr lang="en-US" b="0" i="0" u="none" strike="noStrike" baseline="0" dirty="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305550"/>
            <a:ext cx="2133600" cy="476250"/>
          </a:xfrm>
          <a:ln/>
        </p:spPr>
        <p:txBody>
          <a:bodyPr/>
          <a:lstStyle>
            <a:lvl1pPr>
              <a:defRPr/>
            </a:lvl1pPr>
          </a:lstStyle>
          <a:p>
            <a:pPr>
              <a:defRPr/>
            </a:pPr>
            <a:r>
              <a:rPr lang="en-US" dirty="0" smtClean="0"/>
              <a:t>© 2014, John Wiley &amp; Sons, Inc.</a:t>
            </a:r>
            <a:endParaRPr lang="en-US" dirty="0"/>
          </a:p>
        </p:txBody>
      </p:sp>
      <p:sp>
        <p:nvSpPr>
          <p:cNvPr id="5" name="Rectangle 5"/>
          <p:cNvSpPr>
            <a:spLocks noGrp="1" noChangeArrowheads="1"/>
          </p:cNvSpPr>
          <p:nvPr>
            <p:ph type="ftr" sz="quarter" idx="11"/>
          </p:nvPr>
        </p:nvSpPr>
        <p:spPr>
          <a:xfrm>
            <a:off x="2629403" y="6305550"/>
            <a:ext cx="3885191" cy="476250"/>
          </a:xfrm>
          <a:ln/>
        </p:spPr>
        <p:txBody>
          <a:bodyPr/>
          <a:lstStyle>
            <a:lvl1pPr>
              <a:defRPr/>
            </a:lvl1pPr>
          </a:lstStyle>
          <a:p>
            <a:pPr>
              <a:defRPr/>
            </a:pPr>
            <a:r>
              <a:rPr lang="en-US" dirty="0"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13</a:t>
            </a:fld>
            <a:endParaRPr lang="en-US"/>
          </a:p>
        </p:txBody>
      </p:sp>
    </p:spTree>
    <p:extLst>
      <p:ext uri="{BB962C8B-B14F-4D97-AF65-F5344CB8AC3E}">
        <p14:creationId xmlns:p14="http://schemas.microsoft.com/office/powerpoint/2010/main" val="10120578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Create a Chart</a:t>
            </a:r>
          </a:p>
        </p:txBody>
      </p:sp>
      <p:sp>
        <p:nvSpPr>
          <p:cNvPr id="3" name="Text Placeholder 2"/>
          <p:cNvSpPr>
            <a:spLocks noGrp="1"/>
          </p:cNvSpPr>
          <p:nvPr>
            <p:ph type="body" idx="1"/>
          </p:nvPr>
        </p:nvSpPr>
        <p:spPr/>
        <p:txBody>
          <a:bodyPr/>
          <a:lstStyle/>
          <a:p>
            <a:pPr lvl="1" rtl="0">
              <a:buFont typeface="+mj-lt"/>
              <a:buAutoNum type="arabicPeriod" startAt="26"/>
            </a:pPr>
            <a:r>
              <a:rPr lang="en-US" b="0" i="0" u="none" strike="noStrike" baseline="0" smtClean="0">
                <a:solidFill>
                  <a:srgbClr val="000000"/>
                </a:solidFill>
                <a:latin typeface="Segoe"/>
                <a:ea typeface="ＭＳ ゴシック"/>
              </a:rPr>
              <a:t>On the HOME tab, in the Records group, click the </a:t>
            </a:r>
            <a:r>
              <a:rPr lang="en-US" b="1" i="0" u="none" strike="noStrike" baseline="0" smtClean="0">
                <a:solidFill>
                  <a:srgbClr val="000000"/>
                </a:solidFill>
                <a:latin typeface="Segoe"/>
                <a:ea typeface="ＭＳ ゴシック"/>
              </a:rPr>
              <a:t>Refresh All </a:t>
            </a:r>
            <a:r>
              <a:rPr lang="en-US" b="0" i="0" u="none" strike="noStrike" baseline="0" smtClean="0">
                <a:solidFill>
                  <a:srgbClr val="000000"/>
                </a:solidFill>
                <a:latin typeface="Segoe"/>
                <a:ea typeface="ＭＳ ゴシック"/>
              </a:rPr>
              <a:t>button to ensure the chart displays the latest table data.</a:t>
            </a:r>
          </a:p>
          <a:p>
            <a:pPr lvl="1" rtl="0">
              <a:buAutoNum type="arabicPeriod" startAt="26"/>
            </a:pPr>
            <a:r>
              <a:rPr lang="en-US" b="0" i="0" u="none" strike="noStrike" baseline="0" smtClean="0">
                <a:solidFill>
                  <a:srgbClr val="000000"/>
                </a:solidFill>
                <a:latin typeface="Segoe"/>
                <a:ea typeface="ＭＳ ゴシック"/>
              </a:rPr>
              <a:t>Scroll to the </a:t>
            </a:r>
            <a:br>
              <a:rPr lang="en-US" b="0" i="0" u="none" strike="noStrike" baseline="0" smtClean="0">
                <a:solidFill>
                  <a:srgbClr val="000000"/>
                </a:solidFill>
                <a:latin typeface="Segoe"/>
                <a:ea typeface="ＭＳ ゴシック"/>
              </a:rPr>
            </a:br>
            <a:r>
              <a:rPr lang="en-US" b="0" i="0" u="none" strike="noStrike" baseline="0" smtClean="0">
                <a:solidFill>
                  <a:srgbClr val="000000"/>
                </a:solidFill>
                <a:latin typeface="Segoe"/>
                <a:ea typeface="ＭＳ ゴシック"/>
              </a:rPr>
              <a:t>bottom of the </a:t>
            </a:r>
            <a:br>
              <a:rPr lang="en-US" b="0" i="0" u="none" strike="noStrike" baseline="0" smtClean="0">
                <a:solidFill>
                  <a:srgbClr val="000000"/>
                </a:solidFill>
                <a:latin typeface="Segoe"/>
                <a:ea typeface="ＭＳ ゴシック"/>
              </a:rPr>
            </a:br>
            <a:r>
              <a:rPr lang="en-US" b="0" i="0" u="none" strike="noStrike" baseline="0" smtClean="0">
                <a:solidFill>
                  <a:srgbClr val="000000"/>
                </a:solidFill>
                <a:latin typeface="Segoe"/>
                <a:ea typeface="ＭＳ ゴシック"/>
              </a:rPr>
              <a:t>report to view </a:t>
            </a:r>
            <a:br>
              <a:rPr lang="en-US" b="0" i="0" u="none" strike="noStrike" baseline="0" smtClean="0">
                <a:solidFill>
                  <a:srgbClr val="000000"/>
                </a:solidFill>
                <a:latin typeface="Segoe"/>
                <a:ea typeface="ＭＳ ゴシック"/>
              </a:rPr>
            </a:br>
            <a:r>
              <a:rPr lang="en-US" b="0" i="0" u="none" strike="noStrike" baseline="0" smtClean="0">
                <a:solidFill>
                  <a:srgbClr val="000000"/>
                </a:solidFill>
                <a:latin typeface="Segoe"/>
                <a:ea typeface="ＭＳ ゴシック"/>
              </a:rPr>
              <a:t>your chart, which </a:t>
            </a:r>
            <a:br>
              <a:rPr lang="en-US" b="0" i="0" u="none" strike="noStrike" baseline="0" smtClean="0">
                <a:solidFill>
                  <a:srgbClr val="000000"/>
                </a:solidFill>
                <a:latin typeface="Segoe"/>
                <a:ea typeface="ＭＳ ゴシック"/>
              </a:rPr>
            </a:br>
            <a:r>
              <a:rPr lang="en-US" b="0" i="0" u="none" strike="noStrike" baseline="0" smtClean="0">
                <a:solidFill>
                  <a:srgbClr val="000000"/>
                </a:solidFill>
                <a:latin typeface="Segoe"/>
                <a:ea typeface="ＭＳ ゴシック"/>
              </a:rPr>
              <a:t>should look </a:t>
            </a:r>
            <a:br>
              <a:rPr lang="en-US" b="0" i="0" u="none" strike="noStrike" baseline="0" smtClean="0">
                <a:solidFill>
                  <a:srgbClr val="000000"/>
                </a:solidFill>
                <a:latin typeface="Segoe"/>
                <a:ea typeface="ＭＳ ゴシック"/>
              </a:rPr>
            </a:br>
            <a:r>
              <a:rPr lang="en-US" b="0" i="0" u="none" strike="noStrike" baseline="0" smtClean="0">
                <a:solidFill>
                  <a:srgbClr val="000000"/>
                </a:solidFill>
                <a:latin typeface="Segoe"/>
                <a:ea typeface="ＭＳ ゴシック"/>
              </a:rPr>
              <a:t>similar to the </a:t>
            </a:r>
            <a:br>
              <a:rPr lang="en-US" b="0" i="0" u="none" strike="noStrike" baseline="0" smtClean="0">
                <a:solidFill>
                  <a:srgbClr val="000000"/>
                </a:solidFill>
                <a:latin typeface="Segoe"/>
                <a:ea typeface="ＭＳ ゴシック"/>
              </a:rPr>
            </a:br>
            <a:r>
              <a:rPr lang="en-US" b="0" i="0" u="none" strike="noStrike" baseline="0" smtClean="0">
                <a:solidFill>
                  <a:srgbClr val="000000"/>
                </a:solidFill>
                <a:latin typeface="Segoe"/>
                <a:ea typeface="ＭＳ ゴシック"/>
              </a:rPr>
              <a:t>figure at right.</a:t>
            </a:r>
          </a:p>
          <a:p>
            <a:pPr lvl="1" rtl="0">
              <a:buAutoNum type="arabicPeriod" startAt="26"/>
            </a:pPr>
            <a:r>
              <a:rPr lang="en-US" b="1" i="0" u="none" strike="noStrike" baseline="0" smtClean="0">
                <a:solidFill>
                  <a:srgbClr val="000000"/>
                </a:solidFill>
                <a:latin typeface="Segoe"/>
                <a:ea typeface="ＭＳ ゴシック"/>
              </a:rPr>
              <a:t>SAVE </a:t>
            </a:r>
            <a:r>
              <a:rPr lang="en-US" b="0" i="0" u="none" strike="noStrike" baseline="0" smtClean="0">
                <a:solidFill>
                  <a:srgbClr val="000000"/>
                </a:solidFill>
                <a:latin typeface="Segoe"/>
                <a:ea typeface="ＭＳ ゴシック"/>
              </a:rPr>
              <a:t>the report.</a:t>
            </a:r>
          </a:p>
          <a:p>
            <a:pPr lvl="0" rtl="0"/>
            <a:r>
              <a:rPr lang="en-US" b="1" i="0" u="none" strike="noStrike" baseline="0" smtClean="0">
                <a:solidFill>
                  <a:srgbClr val="000000"/>
                </a:solidFill>
                <a:latin typeface="Segoe"/>
                <a:ea typeface="ＭＳ ゴシック"/>
              </a:rPr>
              <a:t>PAUSE. LEAVE </a:t>
            </a:r>
            <a:r>
              <a:rPr lang="en-US" b="0" i="0" u="none" strike="noStrike" baseline="0" smtClean="0">
                <a:solidFill>
                  <a:srgbClr val="000000"/>
                </a:solidFill>
                <a:latin typeface="Segoe"/>
                <a:ea typeface="ＭＳ ゴシック"/>
              </a:rPr>
              <a:t>the report open to use in the next exercise.</a:t>
            </a:r>
            <a:endParaRPr lang="en-US" b="0" i="0" u="none" strike="noStrike" baseline="0" smtClean="0">
              <a:solidFill>
                <a:srgbClr val="000000"/>
              </a:solidFill>
              <a:latin typeface="Univers-Light"/>
              <a:ea typeface="Univers-Light"/>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14</a:t>
            </a:fld>
            <a:endParaRPr lang="en-US"/>
          </a:p>
        </p:txBody>
      </p:sp>
      <p:pic>
        <p:nvPicPr>
          <p:cNvPr id="7" name="Picture 6" descr="1309.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7600" y="2362200"/>
            <a:ext cx="5037667" cy="2965765"/>
          </a:xfrm>
          <a:prstGeom prst="rect">
            <a:avLst/>
          </a:prstGeom>
        </p:spPr>
      </p:pic>
    </p:spTree>
    <p:extLst>
      <p:ext uri="{BB962C8B-B14F-4D97-AF65-F5344CB8AC3E}">
        <p14:creationId xmlns:p14="http://schemas.microsoft.com/office/powerpoint/2010/main" val="1865753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Change Chart Options</a:t>
            </a:r>
          </a:p>
        </p:txBody>
      </p:sp>
      <p:sp>
        <p:nvSpPr>
          <p:cNvPr id="3" name="Text Placeholder 2"/>
          <p:cNvSpPr>
            <a:spLocks noGrp="1"/>
          </p:cNvSpPr>
          <p:nvPr>
            <p:ph type="body" idx="1"/>
          </p:nvPr>
        </p:nvSpPr>
        <p:spPr>
          <a:xfrm>
            <a:off x="457200" y="1524000"/>
            <a:ext cx="3810000" cy="4953000"/>
          </a:xfrm>
        </p:spPr>
        <p:txBody>
          <a:bodyPr/>
          <a:lstStyle/>
          <a:p>
            <a:pPr lvl="0" rtl="0"/>
            <a:r>
              <a:rPr lang="en-US" sz="2000" b="1" i="0" u="none" strike="noStrike" baseline="0" smtClean="0">
                <a:latin typeface="Segoe"/>
                <a:ea typeface="ＭＳ ゴシック"/>
              </a:rPr>
              <a:t>USE </a:t>
            </a:r>
            <a:r>
              <a:rPr lang="en-US" sz="2000" b="0" i="0" u="none" strike="noStrike" baseline="0" smtClean="0">
                <a:latin typeface="Segoe"/>
                <a:ea typeface="ＭＳ ゴシック"/>
              </a:rPr>
              <a:t>the report that is open from the previous exercise.</a:t>
            </a:r>
          </a:p>
          <a:p>
            <a:pPr lvl="1" rtl="0"/>
            <a:r>
              <a:rPr lang="en-US" sz="2000" b="0" i="0" u="none" strike="noStrike" baseline="0" smtClean="0">
                <a:latin typeface="Segoe"/>
                <a:ea typeface="ＭＳ ゴシック"/>
              </a:rPr>
              <a:t>Switch to Design view.</a:t>
            </a:r>
          </a:p>
          <a:p>
            <a:pPr lvl="1" rtl="0"/>
            <a:r>
              <a:rPr lang="en-US" sz="2000" b="0" i="0" u="none" strike="noStrike" baseline="0" smtClean="0">
                <a:latin typeface="Segoe"/>
                <a:ea typeface="ＭＳ ゴシック"/>
              </a:rPr>
              <a:t>Double-click the chart. The Microsoft Graph software launches, displaying the chart in a view similar to Design view, as shown at right.</a:t>
            </a:r>
            <a:endParaRPr lang="en-US" sz="2000" b="0" i="0" u="none" strike="noStrike" baseline="0" smtClean="0">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15</a:t>
            </a:fld>
            <a:endParaRPr lang="en-US"/>
          </a:p>
        </p:txBody>
      </p:sp>
      <p:pic>
        <p:nvPicPr>
          <p:cNvPr id="7" name="Picture 6" descr="1310.png"/>
          <p:cNvPicPr>
            <a:picLocks noChangeAspect="1"/>
          </p:cNvPicPr>
          <p:nvPr/>
        </p:nvPicPr>
        <p:blipFill rotWithShape="1">
          <a:blip r:embed="rId2">
            <a:extLst>
              <a:ext uri="{28A0092B-C50C-407E-A947-70E740481C1C}">
                <a14:useLocalDpi xmlns:a14="http://schemas.microsoft.com/office/drawing/2010/main" val="0"/>
              </a:ext>
            </a:extLst>
          </a:blip>
          <a:srcRect r="23889"/>
          <a:stretch/>
        </p:blipFill>
        <p:spPr>
          <a:xfrm>
            <a:off x="4362068" y="1600200"/>
            <a:ext cx="4324732" cy="3571460"/>
          </a:xfrm>
          <a:prstGeom prst="rect">
            <a:avLst/>
          </a:prstGeom>
        </p:spPr>
      </p:pic>
    </p:spTree>
    <p:extLst>
      <p:ext uri="{BB962C8B-B14F-4D97-AF65-F5344CB8AC3E}">
        <p14:creationId xmlns:p14="http://schemas.microsoft.com/office/powerpoint/2010/main" val="22537804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Change Chart Options</a:t>
            </a:r>
          </a:p>
        </p:txBody>
      </p:sp>
      <p:sp>
        <p:nvSpPr>
          <p:cNvPr id="3" name="Text Placeholder 2"/>
          <p:cNvSpPr>
            <a:spLocks noGrp="1"/>
          </p:cNvSpPr>
          <p:nvPr>
            <p:ph type="body" idx="1"/>
          </p:nvPr>
        </p:nvSpPr>
        <p:spPr>
          <a:xfrm>
            <a:off x="457200" y="1524000"/>
            <a:ext cx="3886200" cy="4953000"/>
          </a:xfrm>
        </p:spPr>
        <p:txBody>
          <a:bodyPr/>
          <a:lstStyle/>
          <a:p>
            <a:pPr lvl="1" rtl="0">
              <a:buFont typeface="+mj-lt"/>
              <a:buAutoNum type="arabicPeriod" startAt="3"/>
            </a:pPr>
            <a:r>
              <a:rPr lang="en-US" b="0" i="0" u="none" strike="noStrike" baseline="0" smtClean="0">
                <a:solidFill>
                  <a:srgbClr val="000000"/>
                </a:solidFill>
                <a:latin typeface="Segoe"/>
                <a:ea typeface="ＭＳ ゴシック"/>
              </a:rPr>
              <a:t>Click </a:t>
            </a:r>
            <a:r>
              <a:rPr lang="en-US" b="1" i="0" u="none" strike="noStrike" baseline="0" smtClean="0">
                <a:solidFill>
                  <a:srgbClr val="000000"/>
                </a:solidFill>
                <a:latin typeface="Segoe"/>
                <a:ea typeface="ＭＳ ゴシック"/>
              </a:rPr>
              <a:t>Chart </a:t>
            </a:r>
            <a:r>
              <a:rPr lang="en-US" b="0" i="0" u="none" strike="noStrike" baseline="0" smtClean="0">
                <a:solidFill>
                  <a:srgbClr val="000000"/>
                </a:solidFill>
                <a:latin typeface="Segoe"/>
                <a:ea typeface="ＭＳ ゴシック"/>
              </a:rPr>
              <a:t>on the menu bar and select </a:t>
            </a:r>
            <a:r>
              <a:rPr lang="en-US" b="1" i="0" u="none" strike="noStrike" baseline="0" smtClean="0">
                <a:solidFill>
                  <a:srgbClr val="000000"/>
                </a:solidFill>
                <a:latin typeface="Segoe"/>
                <a:ea typeface="ＭＳ ゴシック"/>
              </a:rPr>
              <a:t>Chart Options </a:t>
            </a:r>
            <a:r>
              <a:rPr lang="en-US" b="0" i="0" u="none" strike="noStrike" baseline="0" smtClean="0">
                <a:solidFill>
                  <a:srgbClr val="000000"/>
                </a:solidFill>
                <a:latin typeface="Segoe"/>
                <a:ea typeface="ＭＳ ゴシック"/>
              </a:rPr>
              <a:t>from the menu that appears. The Chart Options dialog box appears, as shown at right.</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16</a:t>
            </a:fld>
            <a:endParaRPr lang="en-US"/>
          </a:p>
        </p:txBody>
      </p:sp>
      <p:pic>
        <p:nvPicPr>
          <p:cNvPr id="7" name="Picture 6" descr="131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9600" y="1600200"/>
            <a:ext cx="4191000" cy="3201675"/>
          </a:xfrm>
          <a:prstGeom prst="rect">
            <a:avLst/>
          </a:prstGeom>
        </p:spPr>
      </p:pic>
    </p:spTree>
    <p:extLst>
      <p:ext uri="{BB962C8B-B14F-4D97-AF65-F5344CB8AC3E}">
        <p14:creationId xmlns:p14="http://schemas.microsoft.com/office/powerpoint/2010/main" val="14086456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Change Chart Options</a:t>
            </a:r>
          </a:p>
        </p:txBody>
      </p:sp>
      <p:sp>
        <p:nvSpPr>
          <p:cNvPr id="3" name="Text Placeholder 2"/>
          <p:cNvSpPr>
            <a:spLocks noGrp="1"/>
          </p:cNvSpPr>
          <p:nvPr>
            <p:ph type="body" idx="1"/>
          </p:nvPr>
        </p:nvSpPr>
        <p:spPr>
          <a:xfrm>
            <a:off x="457200" y="1524000"/>
            <a:ext cx="4038600" cy="4953000"/>
          </a:xfrm>
        </p:spPr>
        <p:txBody>
          <a:bodyPr/>
          <a:lstStyle/>
          <a:p>
            <a:pPr lvl="1" rtl="0">
              <a:buFont typeface="+mj-lt"/>
              <a:buAutoNum type="arabicPeriod" startAt="4"/>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Axes </a:t>
            </a:r>
            <a:r>
              <a:rPr lang="en-US" b="0" i="0" u="none" strike="noStrike" baseline="0" smtClean="0">
                <a:solidFill>
                  <a:srgbClr val="000000"/>
                </a:solidFill>
                <a:latin typeface="Segoe"/>
                <a:ea typeface="ＭＳ ゴシック"/>
              </a:rPr>
              <a:t>tab to display the options on the tab, as shown at</a:t>
            </a:r>
            <a:r>
              <a:rPr lang="en-US" b="0" i="0" u="none" strike="noStrike" smtClean="0">
                <a:solidFill>
                  <a:srgbClr val="000000"/>
                </a:solidFill>
                <a:latin typeface="Segoe"/>
                <a:ea typeface="ＭＳ ゴシック"/>
              </a:rPr>
              <a:t> right</a:t>
            </a:r>
            <a:r>
              <a:rPr lang="en-US" b="0" i="0" u="none" strike="noStrike" baseline="0" smtClean="0">
                <a:solidFill>
                  <a:srgbClr val="000000"/>
                </a:solidFill>
                <a:latin typeface="Segoe"/>
                <a:ea typeface="ＭＳ ゴシック"/>
              </a:rPr>
              <a:t>.</a:t>
            </a:r>
          </a:p>
          <a:p>
            <a:pPr lvl="1" rtl="0">
              <a:buAutoNum type="arabicPeriod" startAt="4"/>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Value (Z) axis </a:t>
            </a:r>
            <a:r>
              <a:rPr lang="en-US" b="0" i="0" u="none" strike="noStrike" baseline="0" smtClean="0">
                <a:solidFill>
                  <a:srgbClr val="000000"/>
                </a:solidFill>
                <a:latin typeface="Segoe"/>
                <a:ea typeface="ＭＳ ゴシック"/>
              </a:rPr>
              <a:t>check box to remove the check mark. Notice that the values on the Z axis are removed.</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17</a:t>
            </a:fld>
            <a:endParaRPr lang="en-US"/>
          </a:p>
        </p:txBody>
      </p:sp>
      <p:pic>
        <p:nvPicPr>
          <p:cNvPr id="7" name="Picture 6" descr="131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896" y="1667934"/>
            <a:ext cx="4110671" cy="3132667"/>
          </a:xfrm>
          <a:prstGeom prst="rect">
            <a:avLst/>
          </a:prstGeom>
        </p:spPr>
      </p:pic>
    </p:spTree>
    <p:extLst>
      <p:ext uri="{BB962C8B-B14F-4D97-AF65-F5344CB8AC3E}">
        <p14:creationId xmlns:p14="http://schemas.microsoft.com/office/powerpoint/2010/main" val="12875876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Change Chart Options</a:t>
            </a:r>
          </a:p>
        </p:txBody>
      </p:sp>
      <p:sp>
        <p:nvSpPr>
          <p:cNvPr id="3" name="Text Placeholder 2"/>
          <p:cNvSpPr>
            <a:spLocks noGrp="1"/>
          </p:cNvSpPr>
          <p:nvPr>
            <p:ph type="body" idx="1"/>
          </p:nvPr>
        </p:nvSpPr>
        <p:spPr>
          <a:xfrm>
            <a:off x="457200" y="1524000"/>
            <a:ext cx="3657600" cy="4953000"/>
          </a:xfrm>
        </p:spPr>
        <p:txBody>
          <a:bodyPr/>
          <a:lstStyle/>
          <a:p>
            <a:pPr lvl="1" rtl="0">
              <a:buFont typeface="+mj-lt"/>
              <a:buAutoNum type="arabicPeriod" startAt="6"/>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Value (Z) axis </a:t>
            </a:r>
            <a:r>
              <a:rPr lang="en-US" b="0" i="0" u="none" strike="noStrike" baseline="0" smtClean="0">
                <a:solidFill>
                  <a:srgbClr val="000000"/>
                </a:solidFill>
                <a:latin typeface="Segoe"/>
                <a:ea typeface="ＭＳ ゴシック"/>
              </a:rPr>
              <a:t>check box again to insert the check mark.</a:t>
            </a:r>
          </a:p>
          <a:p>
            <a:pPr lvl="1" rtl="0">
              <a:buAutoNum type="arabicPeriod" startAt="6"/>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Gridlines </a:t>
            </a:r>
            <a:r>
              <a:rPr lang="en-US" b="0" i="0" u="none" strike="noStrike" baseline="0" smtClean="0">
                <a:solidFill>
                  <a:srgbClr val="000000"/>
                </a:solidFill>
                <a:latin typeface="Segoe"/>
                <a:ea typeface="ＭＳ ゴシック"/>
              </a:rPr>
              <a:t>tab to display the options on the tab, as shown at right.</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18</a:t>
            </a:fld>
            <a:endParaRPr lang="en-US"/>
          </a:p>
        </p:txBody>
      </p:sp>
      <p:pic>
        <p:nvPicPr>
          <p:cNvPr id="7" name="Picture 6" descr="131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7200" y="1600200"/>
            <a:ext cx="4428067" cy="3368288"/>
          </a:xfrm>
          <a:prstGeom prst="rect">
            <a:avLst/>
          </a:prstGeom>
        </p:spPr>
      </p:pic>
    </p:spTree>
    <p:extLst>
      <p:ext uri="{BB962C8B-B14F-4D97-AF65-F5344CB8AC3E}">
        <p14:creationId xmlns:p14="http://schemas.microsoft.com/office/powerpoint/2010/main" val="3360018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Change Chart Options</a:t>
            </a:r>
          </a:p>
        </p:txBody>
      </p:sp>
      <p:sp>
        <p:nvSpPr>
          <p:cNvPr id="3" name="Text Placeholder 2"/>
          <p:cNvSpPr>
            <a:spLocks noGrp="1"/>
          </p:cNvSpPr>
          <p:nvPr>
            <p:ph type="body" idx="1"/>
          </p:nvPr>
        </p:nvSpPr>
        <p:spPr>
          <a:xfrm>
            <a:off x="457200" y="1524000"/>
            <a:ext cx="3733800" cy="4953000"/>
          </a:xfrm>
        </p:spPr>
        <p:txBody>
          <a:bodyPr/>
          <a:lstStyle/>
          <a:p>
            <a:pPr lvl="1" rtl="0">
              <a:buFont typeface="+mj-lt"/>
              <a:buAutoNum type="arabicPeriod" startAt="8"/>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Major gridlines </a:t>
            </a:r>
            <a:r>
              <a:rPr lang="en-US" b="0" i="0" u="none" strike="noStrike" baseline="0" smtClean="0">
                <a:solidFill>
                  <a:srgbClr val="000000"/>
                </a:solidFill>
                <a:latin typeface="Segoe"/>
                <a:ea typeface="ＭＳ ゴシック"/>
              </a:rPr>
              <a:t>check box in the Category (X) axis section. Notice that gridlines are added to the preview.</a:t>
            </a:r>
          </a:p>
          <a:p>
            <a:pPr lvl="1" rtl="0">
              <a:buAutoNum type="arabicPeriod" startAt="8"/>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Legend </a:t>
            </a:r>
            <a:r>
              <a:rPr lang="en-US" b="0" i="0" u="none" strike="noStrike" baseline="0" smtClean="0">
                <a:solidFill>
                  <a:srgbClr val="000000"/>
                </a:solidFill>
                <a:latin typeface="Segoe"/>
                <a:ea typeface="ＭＳ ゴシック"/>
              </a:rPr>
              <a:t>tab to display the options on the tab, as shown at right.</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19</a:t>
            </a:fld>
            <a:endParaRPr lang="en-US"/>
          </a:p>
        </p:txBody>
      </p:sp>
      <p:pic>
        <p:nvPicPr>
          <p:cNvPr id="7" name="Picture 6" descr="131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7200" y="1600200"/>
            <a:ext cx="4409929" cy="3344333"/>
          </a:xfrm>
          <a:prstGeom prst="rect">
            <a:avLst/>
          </a:prstGeom>
        </p:spPr>
      </p:pic>
    </p:spTree>
    <p:extLst>
      <p:ext uri="{BB962C8B-B14F-4D97-AF65-F5344CB8AC3E}">
        <p14:creationId xmlns:p14="http://schemas.microsoft.com/office/powerpoint/2010/main" val="9824121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Objectives</a:t>
            </a: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2</a:t>
            </a:fld>
            <a:endParaRPr lang="en-US"/>
          </a:p>
        </p:txBody>
      </p:sp>
      <p:pic>
        <p:nvPicPr>
          <p:cNvPr id="7" name="Picture 6" descr="130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1600200"/>
            <a:ext cx="8034867" cy="2293097"/>
          </a:xfrm>
          <a:prstGeom prst="rect">
            <a:avLst/>
          </a:prstGeom>
        </p:spPr>
      </p:pic>
    </p:spTree>
    <p:extLst>
      <p:ext uri="{BB962C8B-B14F-4D97-AF65-F5344CB8AC3E}">
        <p14:creationId xmlns:p14="http://schemas.microsoft.com/office/powerpoint/2010/main" val="3775509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Change Chart Options</a:t>
            </a:r>
          </a:p>
        </p:txBody>
      </p:sp>
      <p:sp>
        <p:nvSpPr>
          <p:cNvPr id="3" name="Text Placeholder 2"/>
          <p:cNvSpPr>
            <a:spLocks noGrp="1"/>
          </p:cNvSpPr>
          <p:nvPr>
            <p:ph type="body" idx="1"/>
          </p:nvPr>
        </p:nvSpPr>
        <p:spPr/>
        <p:txBody>
          <a:bodyPr/>
          <a:lstStyle/>
          <a:p>
            <a:pPr lvl="1" rtl="0">
              <a:buFont typeface="+mj-lt"/>
              <a:buAutoNum type="arabicPeriod" startAt="10"/>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Show legend </a:t>
            </a:r>
            <a:r>
              <a:rPr lang="en-US" b="0" i="0" u="none" strike="noStrike" baseline="0" smtClean="0">
                <a:solidFill>
                  <a:srgbClr val="000000"/>
                </a:solidFill>
                <a:latin typeface="Segoe"/>
                <a:ea typeface="ＭＳ ゴシック"/>
              </a:rPr>
              <a:t>check box to remove the check mark. Notice that the legend is removed from the chart.</a:t>
            </a:r>
          </a:p>
          <a:p>
            <a:pPr lvl="1" rtl="0">
              <a:buAutoNum type="arabicPeriod" startAt="10"/>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Show legend </a:t>
            </a:r>
            <a:r>
              <a:rPr lang="en-US" b="0" i="0" u="none" strike="noStrike" baseline="0" smtClean="0">
                <a:solidFill>
                  <a:srgbClr val="000000"/>
                </a:solidFill>
                <a:latin typeface="Segoe"/>
                <a:ea typeface="ＭＳ ゴシック"/>
              </a:rPr>
              <a:t>check box again to insert the check mark. The legend is displayed in the preview.</a:t>
            </a:r>
          </a:p>
          <a:p>
            <a:pPr lvl="1" rtl="0">
              <a:buAutoNum type="arabicPeriod" startAt="10"/>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Bottom </a:t>
            </a:r>
            <a:r>
              <a:rPr lang="en-US" b="0" i="0" u="none" strike="noStrike" baseline="0" smtClean="0">
                <a:solidFill>
                  <a:srgbClr val="000000"/>
                </a:solidFill>
                <a:latin typeface="Segoe"/>
                <a:ea typeface="ＭＳ ゴシック"/>
              </a:rPr>
              <a:t>option button to move the legend to the bottom of the chart.</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20</a:t>
            </a:fld>
            <a:endParaRPr lang="en-US"/>
          </a:p>
        </p:txBody>
      </p:sp>
    </p:spTree>
    <p:extLst>
      <p:ext uri="{BB962C8B-B14F-4D97-AF65-F5344CB8AC3E}">
        <p14:creationId xmlns:p14="http://schemas.microsoft.com/office/powerpoint/2010/main" val="10170008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Change Chart Options</a:t>
            </a:r>
          </a:p>
        </p:txBody>
      </p:sp>
      <p:sp>
        <p:nvSpPr>
          <p:cNvPr id="3" name="Text Placeholder 2"/>
          <p:cNvSpPr>
            <a:spLocks noGrp="1"/>
          </p:cNvSpPr>
          <p:nvPr>
            <p:ph type="body" idx="1"/>
          </p:nvPr>
        </p:nvSpPr>
        <p:spPr>
          <a:xfrm>
            <a:off x="457200" y="1524000"/>
            <a:ext cx="4419600" cy="4953000"/>
          </a:xfrm>
        </p:spPr>
        <p:txBody>
          <a:bodyPr/>
          <a:lstStyle/>
          <a:p>
            <a:pPr lvl="1" rtl="0">
              <a:buFont typeface="+mj-lt"/>
              <a:buAutoNum type="arabicPeriod" startAt="13"/>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Data Labels </a:t>
            </a:r>
            <a:r>
              <a:rPr lang="en-US" b="0" i="0" u="none" strike="noStrike" baseline="0" smtClean="0">
                <a:solidFill>
                  <a:srgbClr val="000000"/>
                </a:solidFill>
                <a:latin typeface="Segoe"/>
                <a:ea typeface="ＭＳ ゴシック"/>
              </a:rPr>
              <a:t>tab to display the options on the tab, as shown at right.</a:t>
            </a:r>
          </a:p>
          <a:p>
            <a:pPr lvl="1" rtl="0">
              <a:buAutoNum type="arabicPeriod" startAt="13"/>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Value </a:t>
            </a:r>
            <a:r>
              <a:rPr lang="en-US" b="0" i="0" u="none" strike="noStrike" baseline="0" smtClean="0">
                <a:solidFill>
                  <a:srgbClr val="000000"/>
                </a:solidFill>
                <a:latin typeface="Segoe"/>
                <a:ea typeface="ＭＳ ゴシック"/>
              </a:rPr>
              <a:t>check box to insert a check mark. Notice that values are added to the columns in the chart.</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21</a:t>
            </a:fld>
            <a:endParaRPr lang="en-US"/>
          </a:p>
        </p:txBody>
      </p:sp>
      <p:pic>
        <p:nvPicPr>
          <p:cNvPr id="7" name="Picture 6" descr="131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1600200"/>
            <a:ext cx="3818343" cy="2906183"/>
          </a:xfrm>
          <a:prstGeom prst="rect">
            <a:avLst/>
          </a:prstGeom>
        </p:spPr>
      </p:pic>
    </p:spTree>
    <p:extLst>
      <p:ext uri="{BB962C8B-B14F-4D97-AF65-F5344CB8AC3E}">
        <p14:creationId xmlns:p14="http://schemas.microsoft.com/office/powerpoint/2010/main" val="12198932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Change Chart Options</a:t>
            </a:r>
          </a:p>
        </p:txBody>
      </p:sp>
      <p:sp>
        <p:nvSpPr>
          <p:cNvPr id="3" name="Text Placeholder 2"/>
          <p:cNvSpPr>
            <a:spLocks noGrp="1"/>
          </p:cNvSpPr>
          <p:nvPr>
            <p:ph type="body" idx="1"/>
          </p:nvPr>
        </p:nvSpPr>
        <p:spPr>
          <a:xfrm>
            <a:off x="457200" y="1524000"/>
            <a:ext cx="4114800" cy="4953000"/>
          </a:xfrm>
        </p:spPr>
        <p:txBody>
          <a:bodyPr/>
          <a:lstStyle/>
          <a:p>
            <a:pPr lvl="1" rtl="0">
              <a:buFont typeface="+mj-lt"/>
              <a:buAutoNum type="arabicPeriod" startAt="15"/>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Value </a:t>
            </a:r>
            <a:r>
              <a:rPr lang="en-US" b="0" i="0" u="none" strike="noStrike" baseline="0" smtClean="0">
                <a:solidFill>
                  <a:srgbClr val="000000"/>
                </a:solidFill>
                <a:latin typeface="Segoe"/>
                <a:ea typeface="ＭＳ ゴシック"/>
              </a:rPr>
              <a:t>check box again to remove the check mark.</a:t>
            </a:r>
          </a:p>
          <a:p>
            <a:pPr lvl="1" rtl="0">
              <a:buAutoNum type="arabicPeriod" startAt="15"/>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Data Table </a:t>
            </a:r>
            <a:r>
              <a:rPr lang="en-US" b="0" i="0" u="none" strike="noStrike" baseline="0" smtClean="0">
                <a:solidFill>
                  <a:srgbClr val="000000"/>
                </a:solidFill>
                <a:latin typeface="Segoe"/>
                <a:ea typeface="ＭＳ ゴシック"/>
              </a:rPr>
              <a:t>tab to display the options on the tab, as shown at right.</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22</a:t>
            </a:fld>
            <a:endParaRPr lang="en-US"/>
          </a:p>
        </p:txBody>
      </p:sp>
      <p:pic>
        <p:nvPicPr>
          <p:cNvPr id="7" name="Picture 6" descr="131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8200" y="1524000"/>
            <a:ext cx="4097867" cy="3118932"/>
          </a:xfrm>
          <a:prstGeom prst="rect">
            <a:avLst/>
          </a:prstGeom>
        </p:spPr>
      </p:pic>
    </p:spTree>
    <p:extLst>
      <p:ext uri="{BB962C8B-B14F-4D97-AF65-F5344CB8AC3E}">
        <p14:creationId xmlns:p14="http://schemas.microsoft.com/office/powerpoint/2010/main" val="27937836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Change Chart Options</a:t>
            </a:r>
          </a:p>
        </p:txBody>
      </p:sp>
      <p:sp>
        <p:nvSpPr>
          <p:cNvPr id="3" name="Text Placeholder 2"/>
          <p:cNvSpPr>
            <a:spLocks noGrp="1"/>
          </p:cNvSpPr>
          <p:nvPr>
            <p:ph type="body" idx="1"/>
          </p:nvPr>
        </p:nvSpPr>
        <p:spPr/>
        <p:txBody>
          <a:bodyPr/>
          <a:lstStyle/>
          <a:p>
            <a:pPr lvl="1" rtl="0">
              <a:buFont typeface="+mj-lt"/>
              <a:buAutoNum type="arabicPeriod" startAt="17"/>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Show data table </a:t>
            </a:r>
            <a:r>
              <a:rPr lang="en-US" b="0" i="0" u="none" strike="noStrike" baseline="0" smtClean="0">
                <a:solidFill>
                  <a:srgbClr val="000000"/>
                </a:solidFill>
                <a:latin typeface="Segoe"/>
                <a:ea typeface="ＭＳ ゴシック"/>
              </a:rPr>
              <a:t>check box to insert a check mark. Notice that the datasheet is added to the bottom of the chart.</a:t>
            </a:r>
          </a:p>
          <a:p>
            <a:pPr lvl="1" rtl="0">
              <a:buAutoNum type="arabicPeriod" startAt="17"/>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Show data table </a:t>
            </a:r>
            <a:r>
              <a:rPr lang="en-US" b="0" i="0" u="none" strike="noStrike" baseline="0" smtClean="0">
                <a:solidFill>
                  <a:srgbClr val="000000"/>
                </a:solidFill>
                <a:latin typeface="Segoe"/>
                <a:ea typeface="ＭＳ ゴシック"/>
              </a:rPr>
              <a:t>check box again to remove the check mark.</a:t>
            </a:r>
          </a:p>
          <a:p>
            <a:pPr lvl="1" rtl="0">
              <a:buAutoNum type="arabicPeriod" startAt="17"/>
            </a:pPr>
            <a:r>
              <a:rPr lang="cs-CZ" b="0" i="0" u="none" strike="noStrike" baseline="0" smtClean="0">
                <a:solidFill>
                  <a:srgbClr val="000000"/>
                </a:solidFill>
                <a:latin typeface="Segoe"/>
                <a:ea typeface="ＭＳ ゴシック"/>
              </a:rPr>
              <a:t>Click </a:t>
            </a:r>
            <a:r>
              <a:rPr lang="cs-CZ" b="1" i="0" u="none" strike="noStrike" baseline="0" smtClean="0">
                <a:solidFill>
                  <a:srgbClr val="000000"/>
                </a:solidFill>
                <a:latin typeface="Segoe"/>
                <a:ea typeface="ＭＳ ゴシック"/>
              </a:rPr>
              <a:t>OK</a:t>
            </a:r>
            <a:r>
              <a:rPr lang="cs-CZ" b="0" i="0" u="none" strike="noStrike" baseline="0" smtClean="0">
                <a:solidFill>
                  <a:srgbClr val="000000"/>
                </a:solidFill>
                <a:latin typeface="Times New Roman"/>
                <a:ea typeface="ＭＳ ゴシック"/>
              </a:rPr>
              <a:t>.</a:t>
            </a:r>
          </a:p>
          <a:p>
            <a:pPr lvl="1" rtl="0">
              <a:buAutoNum type="arabicPeriod" startAt="17"/>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File </a:t>
            </a:r>
            <a:r>
              <a:rPr lang="cs-CZ" b="0" i="0" u="none" strike="noStrike" baseline="0" smtClean="0">
                <a:solidFill>
                  <a:srgbClr val="000000"/>
                </a:solidFill>
                <a:latin typeface="Segoe"/>
                <a:ea typeface="ＭＳ ゴシック"/>
              </a:rPr>
              <a:t>menu and select </a:t>
            </a:r>
            <a:r>
              <a:rPr lang="cs-CZ" b="1" i="0" u="none" strike="noStrike" baseline="0" smtClean="0">
                <a:solidFill>
                  <a:srgbClr val="000000"/>
                </a:solidFill>
                <a:latin typeface="Segoe"/>
                <a:ea typeface="ＭＳ ゴシック"/>
              </a:rPr>
              <a:t>Save</a:t>
            </a:r>
            <a:r>
              <a:rPr lang="cs-CZ" b="0" i="0" u="none" strike="noStrike" baseline="0" smtClean="0">
                <a:solidFill>
                  <a:srgbClr val="000000"/>
                </a:solidFill>
                <a:latin typeface="Segoe"/>
                <a:ea typeface="ＭＳ ゴシック"/>
              </a:rPr>
              <a:t>. The Microsoft Graph software closes and the report is switched back to Design view.</a:t>
            </a:r>
          </a:p>
          <a:p>
            <a:pPr lvl="0" rtl="0"/>
            <a:r>
              <a:rPr lang="cs-CZ" b="1" i="0" u="none" strike="noStrike" baseline="0" smtClean="0">
                <a:solidFill>
                  <a:srgbClr val="000000"/>
                </a:solidFill>
                <a:latin typeface="Segoe"/>
                <a:ea typeface="ＭＳ ゴシック"/>
              </a:rPr>
              <a:t>PAUSE. LEAVE </a:t>
            </a:r>
            <a:r>
              <a:rPr lang="cs-CZ" b="0" i="0" u="none" strike="noStrike" baseline="0" smtClean="0">
                <a:solidFill>
                  <a:srgbClr val="000000"/>
                </a:solidFill>
                <a:latin typeface="Segoe"/>
                <a:ea typeface="ＭＳ ゴシック"/>
              </a:rPr>
              <a:t>the report open to use in the next exercise.</a:t>
            </a: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23</a:t>
            </a:fld>
            <a:endParaRPr lang="en-US"/>
          </a:p>
        </p:txBody>
      </p:sp>
    </p:spTree>
    <p:extLst>
      <p:ext uri="{BB962C8B-B14F-4D97-AF65-F5344CB8AC3E}">
        <p14:creationId xmlns:p14="http://schemas.microsoft.com/office/powerpoint/2010/main" val="24323216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Change Format Options</a:t>
            </a:r>
          </a:p>
        </p:txBody>
      </p:sp>
      <p:sp>
        <p:nvSpPr>
          <p:cNvPr id="3" name="Text Placeholder 2"/>
          <p:cNvSpPr>
            <a:spLocks noGrp="1"/>
          </p:cNvSpPr>
          <p:nvPr>
            <p:ph type="body" idx="1"/>
          </p:nvPr>
        </p:nvSpPr>
        <p:spPr>
          <a:xfrm>
            <a:off x="457200" y="1524000"/>
            <a:ext cx="4876800" cy="4953000"/>
          </a:xfrm>
        </p:spPr>
        <p:txBody>
          <a:bodyPr/>
          <a:lstStyle/>
          <a:p>
            <a:pPr lvl="0" rtl="0"/>
            <a:r>
              <a:rPr lang="cs-CZ" sz="2000" b="1" i="0" u="none" strike="noStrike" baseline="0" smtClean="0">
                <a:solidFill>
                  <a:srgbClr val="000000"/>
                </a:solidFill>
                <a:latin typeface="Segoe"/>
                <a:ea typeface="ＭＳ ゴシック"/>
              </a:rPr>
              <a:t>USE </a:t>
            </a:r>
            <a:r>
              <a:rPr lang="cs-CZ" sz="2000" b="0" i="0" u="none" strike="noStrike" baseline="0" smtClean="0">
                <a:solidFill>
                  <a:srgbClr val="000000"/>
                </a:solidFill>
                <a:latin typeface="Segoe"/>
                <a:ea typeface="ＭＳ ゴシック"/>
              </a:rPr>
              <a:t>the database that is open from the previous exercise.</a:t>
            </a:r>
          </a:p>
          <a:p>
            <a:pPr lvl="1" rtl="0"/>
            <a:r>
              <a:rPr lang="cs-CZ" sz="2000" b="0" i="0" u="none" strike="noStrike" baseline="0" smtClean="0">
                <a:solidFill>
                  <a:srgbClr val="000000"/>
                </a:solidFill>
                <a:latin typeface="Segoe"/>
                <a:ea typeface="ＭＳ ゴシック"/>
              </a:rPr>
              <a:t>Double-click the chart to open Microsoft Graph.</a:t>
            </a:r>
          </a:p>
          <a:p>
            <a:pPr lvl="1" rtl="0"/>
            <a:r>
              <a:rPr lang="cs-CZ" sz="2000" b="0" i="0" u="none" strike="noStrike" baseline="0" smtClean="0">
                <a:solidFill>
                  <a:srgbClr val="000000"/>
                </a:solidFill>
                <a:latin typeface="Segoe"/>
                <a:ea typeface="ＭＳ ゴシック"/>
              </a:rPr>
              <a:t>Click the </a:t>
            </a:r>
            <a:r>
              <a:rPr lang="cs-CZ" sz="2000" b="1" i="0" u="none" strike="noStrike" baseline="0" smtClean="0">
                <a:solidFill>
                  <a:srgbClr val="000000"/>
                </a:solidFill>
                <a:latin typeface="Segoe"/>
                <a:ea typeface="ＭＳ ゴシック"/>
              </a:rPr>
              <a:t>Chart Area</a:t>
            </a:r>
            <a:r>
              <a:rPr lang="cs-CZ" sz="2000" b="0" i="0" u="none" strike="noStrike" baseline="0" smtClean="0">
                <a:solidFill>
                  <a:srgbClr val="000000"/>
                </a:solidFill>
                <a:latin typeface="Segoe"/>
                <a:ea typeface="ＭＳ ゴシック"/>
              </a:rPr>
              <a:t>, the white background of the chart, to select it. The Chart Area should be displayed in the Chart Objects list box in the upper-left corner of the toolbar.</a:t>
            </a:r>
          </a:p>
          <a:p>
            <a:pPr lvl="1" rtl="0"/>
            <a:r>
              <a:rPr lang="cs-CZ" sz="2000" b="0" i="0" u="none" strike="noStrike" baseline="0" smtClean="0">
                <a:solidFill>
                  <a:srgbClr val="000000"/>
                </a:solidFill>
                <a:latin typeface="Segoe"/>
                <a:ea typeface="ＭＳ ゴシック"/>
              </a:rPr>
              <a:t>Click the </a:t>
            </a:r>
            <a:r>
              <a:rPr lang="cs-CZ" sz="2000" b="1" i="0" u="none" strike="noStrike" baseline="0" smtClean="0">
                <a:solidFill>
                  <a:srgbClr val="000000"/>
                </a:solidFill>
                <a:latin typeface="Segoe"/>
                <a:ea typeface="ＭＳ ゴシック"/>
              </a:rPr>
              <a:t>Format </a:t>
            </a:r>
            <a:r>
              <a:rPr lang="cs-CZ" sz="2000" b="0" i="0" u="none" strike="noStrike" baseline="0" smtClean="0">
                <a:solidFill>
                  <a:srgbClr val="000000"/>
                </a:solidFill>
                <a:latin typeface="Segoe"/>
                <a:ea typeface="ＭＳ ゴシック"/>
              </a:rPr>
              <a:t>menu and select </a:t>
            </a:r>
            <a:r>
              <a:rPr lang="cs-CZ" sz="2000" b="1" i="0" u="none" strike="noStrike" baseline="0" smtClean="0">
                <a:solidFill>
                  <a:srgbClr val="000000"/>
                </a:solidFill>
                <a:latin typeface="Segoe"/>
                <a:ea typeface="ＭＳ ゴシック"/>
              </a:rPr>
              <a:t>Selected Chart Area</a:t>
            </a:r>
            <a:r>
              <a:rPr lang="cs-CZ" sz="2000" b="0" i="0" u="none" strike="noStrike" baseline="0" smtClean="0">
                <a:solidFill>
                  <a:srgbClr val="000000"/>
                </a:solidFill>
                <a:latin typeface="Segoe"/>
                <a:ea typeface="ＭＳ ゴシック"/>
              </a:rPr>
              <a:t>. The Format Chart Area dialog box appears, as shown at right.</a:t>
            </a:r>
            <a:endParaRPr lang="cs-CZ" sz="2000" b="0" i="0" u="none" strike="noStrike" baseline="0" smtClean="0">
              <a:solidFill>
                <a:srgbClr val="000000"/>
              </a:solidFill>
              <a:latin typeface="Univers-Light"/>
              <a:ea typeface="Univers-Light"/>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24</a:t>
            </a:fld>
            <a:endParaRPr lang="en-US"/>
          </a:p>
        </p:txBody>
      </p:sp>
      <p:pic>
        <p:nvPicPr>
          <p:cNvPr id="7" name="Picture 6" descr="131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7800" y="1600200"/>
            <a:ext cx="3479936" cy="3200400"/>
          </a:xfrm>
          <a:prstGeom prst="rect">
            <a:avLst/>
          </a:prstGeom>
        </p:spPr>
      </p:pic>
    </p:spTree>
    <p:extLst>
      <p:ext uri="{BB962C8B-B14F-4D97-AF65-F5344CB8AC3E}">
        <p14:creationId xmlns:p14="http://schemas.microsoft.com/office/powerpoint/2010/main" val="21651928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Change Format Options</a:t>
            </a:r>
          </a:p>
        </p:txBody>
      </p:sp>
      <p:sp>
        <p:nvSpPr>
          <p:cNvPr id="3" name="Text Placeholder 2"/>
          <p:cNvSpPr>
            <a:spLocks noGrp="1"/>
          </p:cNvSpPr>
          <p:nvPr>
            <p:ph type="body" idx="1"/>
          </p:nvPr>
        </p:nvSpPr>
        <p:spPr>
          <a:xfrm>
            <a:off x="457200" y="1524000"/>
            <a:ext cx="4876800" cy="4953000"/>
          </a:xfrm>
        </p:spPr>
        <p:txBody>
          <a:bodyPr/>
          <a:lstStyle/>
          <a:p>
            <a:pPr lvl="1" rtl="0">
              <a:buFont typeface="+mj-lt"/>
              <a:buAutoNum type="arabicPeriod" startAt="4"/>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Fill Effects </a:t>
            </a:r>
            <a:r>
              <a:rPr lang="cs-CZ" b="0" i="0" u="none" strike="noStrike" baseline="0" smtClean="0">
                <a:solidFill>
                  <a:srgbClr val="000000"/>
                </a:solidFill>
                <a:latin typeface="Segoe"/>
                <a:ea typeface="ＭＳ ゴシック"/>
              </a:rPr>
              <a:t>button. The Fill Effects dialog box appears, as shown at right.</a:t>
            </a:r>
          </a:p>
          <a:p>
            <a:pPr lvl="1" rtl="0">
              <a:buAutoNum type="arabicPeriod" startAt="4"/>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Horizontal </a:t>
            </a:r>
            <a:r>
              <a:rPr lang="cs-CZ" b="0" i="0" u="none" strike="noStrike" baseline="0" smtClean="0">
                <a:solidFill>
                  <a:srgbClr val="000000"/>
                </a:solidFill>
                <a:latin typeface="Segoe"/>
                <a:ea typeface="ＭＳ ゴシック"/>
              </a:rPr>
              <a:t>option button in the Shading styles section and click</a:t>
            </a:r>
            <a:r>
              <a:rPr lang="cs-CZ" b="1" i="0" u="none" strike="noStrike" baseline="0" smtClean="0">
                <a:solidFill>
                  <a:srgbClr val="000000"/>
                </a:solidFill>
                <a:latin typeface="Segoe"/>
                <a:ea typeface="ＭＳ ゴシック"/>
              </a:rPr>
              <a:t> OK</a:t>
            </a:r>
            <a:r>
              <a:rPr lang="cs-CZ" b="0" i="0" u="none" strike="noStrike" baseline="0" smtClean="0">
                <a:solidFill>
                  <a:srgbClr val="000000"/>
                </a:solidFill>
                <a:latin typeface="Times New Roman"/>
                <a:ea typeface="ＭＳ ゴシック"/>
              </a:rPr>
              <a:t>.</a:t>
            </a:r>
            <a:endParaRPr lang="cs-CZ"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25</a:t>
            </a:fld>
            <a:endParaRPr lang="en-US"/>
          </a:p>
        </p:txBody>
      </p:sp>
      <p:pic>
        <p:nvPicPr>
          <p:cNvPr id="7" name="Picture 6" descr="131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85406" y="1600200"/>
            <a:ext cx="3182344" cy="3742267"/>
          </a:xfrm>
          <a:prstGeom prst="rect">
            <a:avLst/>
          </a:prstGeom>
        </p:spPr>
      </p:pic>
    </p:spTree>
    <p:extLst>
      <p:ext uri="{BB962C8B-B14F-4D97-AF65-F5344CB8AC3E}">
        <p14:creationId xmlns:p14="http://schemas.microsoft.com/office/powerpoint/2010/main" val="31294892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Change Format Options</a:t>
            </a:r>
          </a:p>
        </p:txBody>
      </p:sp>
      <p:sp>
        <p:nvSpPr>
          <p:cNvPr id="3" name="Text Placeholder 2"/>
          <p:cNvSpPr>
            <a:spLocks noGrp="1"/>
          </p:cNvSpPr>
          <p:nvPr>
            <p:ph type="body" idx="1"/>
          </p:nvPr>
        </p:nvSpPr>
        <p:spPr/>
        <p:txBody>
          <a:bodyPr/>
          <a:lstStyle/>
          <a:p>
            <a:pPr lvl="1" rtl="0">
              <a:buFont typeface="+mj-lt"/>
              <a:buAutoNum type="arabicPeriod" startAt="6"/>
            </a:pPr>
            <a:r>
              <a:rPr lang="cs-CZ" b="0" i="0" u="none" strike="noStrike" baseline="0" smtClean="0">
                <a:solidFill>
                  <a:srgbClr val="000000"/>
                </a:solidFill>
                <a:latin typeface="Segoe"/>
                <a:ea typeface="ＭＳ ゴシック"/>
              </a:rPr>
              <a:t>Click </a:t>
            </a:r>
            <a:r>
              <a:rPr lang="cs-CZ" b="1" i="0" u="none" strike="noStrike" baseline="0" smtClean="0">
                <a:solidFill>
                  <a:srgbClr val="000000"/>
                </a:solidFill>
                <a:latin typeface="Segoe"/>
                <a:ea typeface="ＭＳ ゴシック"/>
              </a:rPr>
              <a:t>OK </a:t>
            </a:r>
            <a:r>
              <a:rPr lang="cs-CZ" b="0" i="0" u="none" strike="noStrike" baseline="0" smtClean="0">
                <a:solidFill>
                  <a:srgbClr val="000000"/>
                </a:solidFill>
                <a:latin typeface="Segoe"/>
                <a:ea typeface="ＭＳ ゴシック"/>
              </a:rPr>
              <a:t>in the Format Chart Area dialog box. Notice the shading style of the chart background changes to your selection.</a:t>
            </a:r>
          </a:p>
          <a:p>
            <a:pPr lvl="1" rtl="0">
              <a:buAutoNum type="arabicPeriod" startAt="6"/>
            </a:pPr>
            <a:r>
              <a:rPr lang="cs-CZ" b="0" i="0" u="none" strike="noStrike" baseline="0" smtClean="0">
                <a:solidFill>
                  <a:srgbClr val="000000"/>
                </a:solidFill>
                <a:latin typeface="Segoe"/>
                <a:ea typeface="ＭＳ ゴシック"/>
              </a:rPr>
              <a:t>Right-click any of the purple Data Series columns in the chart to display the shortcut menu. Notice that Series “SumOfIncome” is displayed in the Chart Objects list box.</a:t>
            </a:r>
          </a:p>
          <a:p>
            <a:pPr lvl="1" rtl="0">
              <a:buAutoNum type="arabicPeriod" startAt="6"/>
            </a:pPr>
            <a:r>
              <a:rPr lang="cs-CZ" b="0" i="0" u="none" strike="noStrike" baseline="0" smtClean="0">
                <a:solidFill>
                  <a:srgbClr val="000000"/>
                </a:solidFill>
                <a:latin typeface="Segoe"/>
                <a:ea typeface="ＭＳ ゴシック"/>
              </a:rPr>
              <a:t>Select </a:t>
            </a:r>
            <a:r>
              <a:rPr lang="cs-CZ" b="1" i="0" u="none" strike="noStrike" baseline="0" smtClean="0">
                <a:solidFill>
                  <a:srgbClr val="000000"/>
                </a:solidFill>
                <a:latin typeface="Segoe"/>
                <a:ea typeface="ＭＳ ゴシック"/>
              </a:rPr>
              <a:t>Format Data Series </a:t>
            </a:r>
            <a:r>
              <a:rPr lang="cs-CZ" b="0" i="0" u="none" strike="noStrike" baseline="0" smtClean="0">
                <a:solidFill>
                  <a:srgbClr val="000000"/>
                </a:solidFill>
                <a:latin typeface="Segoe"/>
                <a:ea typeface="ＭＳ ゴシック"/>
              </a:rPr>
              <a:t>from the shortcut menu. The Format Data Series dialog box appears.</a:t>
            </a:r>
            <a:endParaRPr lang="cs-CZ" b="0" i="0" u="none" strike="noStrike" baseline="0" smtClean="0">
              <a:solidFill>
                <a:srgbClr val="000000"/>
              </a:solidFill>
              <a:latin typeface="Univers-Light"/>
              <a:ea typeface="Univers-Light"/>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26</a:t>
            </a:fld>
            <a:endParaRPr lang="en-US"/>
          </a:p>
        </p:txBody>
      </p:sp>
    </p:spTree>
    <p:extLst>
      <p:ext uri="{BB962C8B-B14F-4D97-AF65-F5344CB8AC3E}">
        <p14:creationId xmlns:p14="http://schemas.microsoft.com/office/powerpoint/2010/main" val="17058558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Change Format Options</a:t>
            </a:r>
          </a:p>
        </p:txBody>
      </p:sp>
      <p:sp>
        <p:nvSpPr>
          <p:cNvPr id="3" name="Text Placeholder 2"/>
          <p:cNvSpPr>
            <a:spLocks noGrp="1"/>
          </p:cNvSpPr>
          <p:nvPr>
            <p:ph type="body" idx="1"/>
          </p:nvPr>
        </p:nvSpPr>
        <p:spPr>
          <a:xfrm>
            <a:off x="457200" y="1524000"/>
            <a:ext cx="3886200" cy="4953000"/>
          </a:xfrm>
        </p:spPr>
        <p:txBody>
          <a:bodyPr/>
          <a:lstStyle/>
          <a:p>
            <a:pPr lvl="1" rtl="0">
              <a:buFont typeface="+mj-lt"/>
              <a:buAutoNum type="arabicPeriod" startAt="9"/>
            </a:pPr>
            <a:r>
              <a:rPr lang="cs-CZ" b="0" i="0" u="none" strike="noStrike" baseline="0" smtClean="0">
                <a:solidFill>
                  <a:srgbClr val="000000"/>
                </a:solidFill>
                <a:latin typeface="Segoe"/>
                <a:ea typeface="ＭＳ ゴシック"/>
              </a:rPr>
              <a:t>Select the </a:t>
            </a:r>
            <a:r>
              <a:rPr lang="cs-CZ" b="1" i="0" u="none" strike="noStrike" baseline="0" smtClean="0">
                <a:solidFill>
                  <a:srgbClr val="000000"/>
                </a:solidFill>
                <a:latin typeface="Segoe"/>
                <a:ea typeface="ＭＳ ゴシック"/>
              </a:rPr>
              <a:t>Green </a:t>
            </a:r>
            <a:r>
              <a:rPr lang="cs-CZ" b="0" i="0" u="none" strike="noStrike" baseline="0" smtClean="0">
                <a:solidFill>
                  <a:srgbClr val="000000"/>
                </a:solidFill>
                <a:latin typeface="Segoe"/>
                <a:ea typeface="ＭＳ ゴシック"/>
              </a:rPr>
              <a:t>color (second row, fourth from the left) as shown at right.</a:t>
            </a:r>
          </a:p>
          <a:p>
            <a:pPr lvl="1" rtl="0">
              <a:buAutoNum type="arabicPeriod" startAt="9"/>
            </a:pPr>
            <a:r>
              <a:rPr lang="cs-CZ" b="0" i="0" u="none" strike="noStrike" baseline="0" smtClean="0">
                <a:solidFill>
                  <a:srgbClr val="000000"/>
                </a:solidFill>
                <a:latin typeface="Segoe"/>
                <a:ea typeface="ＭＳ ゴシック"/>
              </a:rPr>
              <a:t>Click </a:t>
            </a:r>
            <a:r>
              <a:rPr lang="cs-CZ" b="1" i="0" u="none" strike="noStrike" baseline="0" smtClean="0">
                <a:solidFill>
                  <a:srgbClr val="000000"/>
                </a:solidFill>
                <a:latin typeface="Segoe"/>
                <a:ea typeface="ＭＳ ゴシック"/>
              </a:rPr>
              <a:t>OK </a:t>
            </a:r>
            <a:r>
              <a:rPr lang="cs-CZ" b="0" i="0" u="none" strike="noStrike" baseline="0" smtClean="0">
                <a:solidFill>
                  <a:srgbClr val="000000"/>
                </a:solidFill>
                <a:latin typeface="Segoe"/>
                <a:ea typeface="ＭＳ ゴシック"/>
              </a:rPr>
              <a:t>in the Format Data Series dialog box.</a:t>
            </a:r>
            <a:endParaRPr lang="cs-CZ"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27</a:t>
            </a:fld>
            <a:endParaRPr lang="en-US"/>
          </a:p>
        </p:txBody>
      </p:sp>
      <p:pic>
        <p:nvPicPr>
          <p:cNvPr id="7" name="Picture 6" descr="1319.png"/>
          <p:cNvPicPr>
            <a:picLocks noChangeAspect="1"/>
          </p:cNvPicPr>
          <p:nvPr/>
        </p:nvPicPr>
        <p:blipFill rotWithShape="1">
          <a:blip r:embed="rId2">
            <a:extLst>
              <a:ext uri="{28A0092B-C50C-407E-A947-70E740481C1C}">
                <a14:useLocalDpi xmlns:a14="http://schemas.microsoft.com/office/drawing/2010/main" val="0"/>
              </a:ext>
            </a:extLst>
          </a:blip>
          <a:srcRect r="20905"/>
          <a:stretch/>
        </p:blipFill>
        <p:spPr>
          <a:xfrm>
            <a:off x="4419600" y="1600200"/>
            <a:ext cx="4292600" cy="3651109"/>
          </a:xfrm>
          <a:prstGeom prst="rect">
            <a:avLst/>
          </a:prstGeom>
        </p:spPr>
      </p:pic>
    </p:spTree>
    <p:extLst>
      <p:ext uri="{BB962C8B-B14F-4D97-AF65-F5344CB8AC3E}">
        <p14:creationId xmlns:p14="http://schemas.microsoft.com/office/powerpoint/2010/main" val="37357574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Univers-BlackExt"/>
              </a:rPr>
              <a:t>1</a:t>
            </a:r>
            <a:r>
              <a:rPr lang="cs-CZ" b="0" i="0" u="none" strike="noStrike" baseline="0" smtClean="0">
                <a:solidFill>
                  <a:srgbClr val="BA141A"/>
                </a:solidFill>
                <a:latin typeface="Segoe"/>
                <a:ea typeface="ＭＳ ゴシック"/>
              </a:rPr>
              <a:t> Step by Step: Change Format Options</a:t>
            </a:r>
          </a:p>
        </p:txBody>
      </p:sp>
      <p:sp>
        <p:nvSpPr>
          <p:cNvPr id="3" name="Text Placeholder 2"/>
          <p:cNvSpPr>
            <a:spLocks noGrp="1"/>
          </p:cNvSpPr>
          <p:nvPr>
            <p:ph type="body" idx="1"/>
          </p:nvPr>
        </p:nvSpPr>
        <p:spPr/>
        <p:txBody>
          <a:bodyPr/>
          <a:lstStyle/>
          <a:p>
            <a:pPr lvl="1" rtl="0">
              <a:buFont typeface="+mj-lt"/>
              <a:buAutoNum type="arabicPeriod" startAt="11"/>
            </a:pPr>
            <a:r>
              <a:rPr lang="cs-CZ" b="0" i="0" u="none" strike="noStrike" baseline="0" smtClean="0">
                <a:solidFill>
                  <a:srgbClr val="000000"/>
                </a:solidFill>
                <a:latin typeface="Segoe"/>
                <a:ea typeface="ＭＳ ゴシック"/>
              </a:rPr>
              <a:t>Right-click the gray grid background of the chart, called the Walls, and select </a:t>
            </a:r>
            <a:r>
              <a:rPr lang="cs-CZ" b="1" i="0" u="none" strike="noStrike" baseline="0" smtClean="0">
                <a:solidFill>
                  <a:srgbClr val="000000"/>
                </a:solidFill>
                <a:latin typeface="Segoe"/>
                <a:ea typeface="ＭＳ ゴシック"/>
              </a:rPr>
              <a:t>Format Walls </a:t>
            </a:r>
            <a:r>
              <a:rPr lang="cs-CZ" b="0" i="0" u="none" strike="noStrike" baseline="0" smtClean="0">
                <a:solidFill>
                  <a:srgbClr val="000000"/>
                </a:solidFill>
                <a:latin typeface="Segoe"/>
                <a:ea typeface="ＭＳ ゴシック"/>
              </a:rPr>
              <a:t>from the shortcut menu.</a:t>
            </a:r>
          </a:p>
          <a:p>
            <a:pPr lvl="1" rtl="0">
              <a:buAutoNum type="arabicPeriod" startAt="11"/>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Fill Effects </a:t>
            </a:r>
            <a:r>
              <a:rPr lang="cs-CZ" b="0" i="0" u="none" strike="noStrike" baseline="0" smtClean="0">
                <a:solidFill>
                  <a:srgbClr val="000000"/>
                </a:solidFill>
                <a:latin typeface="Segoe"/>
                <a:ea typeface="ＭＳ ゴシック"/>
              </a:rPr>
              <a:t>button.</a:t>
            </a:r>
          </a:p>
          <a:p>
            <a:pPr lvl="1" rtl="0">
              <a:buAutoNum type="arabicPeriod" startAt="11"/>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From center </a:t>
            </a:r>
            <a:r>
              <a:rPr lang="cs-CZ" b="0" i="0" u="none" strike="noStrike" baseline="0" smtClean="0">
                <a:solidFill>
                  <a:srgbClr val="000000"/>
                </a:solidFill>
                <a:latin typeface="Segoe"/>
                <a:ea typeface="ＭＳ ゴシック"/>
              </a:rPr>
              <a:t>button in the Shading styles section and click</a:t>
            </a:r>
            <a:r>
              <a:rPr lang="cs-CZ" b="1" i="0" u="none" strike="noStrike" baseline="0" smtClean="0">
                <a:solidFill>
                  <a:srgbClr val="000000"/>
                </a:solidFill>
                <a:latin typeface="Segoe"/>
                <a:ea typeface="ＭＳ ゴシック"/>
              </a:rPr>
              <a:t> OK</a:t>
            </a:r>
            <a:r>
              <a:rPr lang="cs-CZ" b="0" i="0" u="none" strike="noStrike" baseline="0" smtClean="0">
                <a:solidFill>
                  <a:srgbClr val="000000"/>
                </a:solidFill>
                <a:latin typeface="Times New Roman"/>
                <a:ea typeface="ＭＳ ゴシック"/>
              </a:rPr>
              <a:t>.</a:t>
            </a:r>
          </a:p>
          <a:p>
            <a:pPr lvl="1" rtl="0">
              <a:buAutoNum type="arabicPeriod" startAt="11"/>
            </a:pPr>
            <a:r>
              <a:rPr lang="cs-CZ" b="0" i="0" u="none" strike="noStrike" baseline="0" smtClean="0">
                <a:solidFill>
                  <a:srgbClr val="000000"/>
                </a:solidFill>
                <a:latin typeface="Segoe"/>
                <a:ea typeface="ＭＳ ゴシック"/>
              </a:rPr>
              <a:t>Click </a:t>
            </a:r>
            <a:r>
              <a:rPr lang="cs-CZ" b="1" i="0" u="none" strike="noStrike" baseline="0" smtClean="0">
                <a:solidFill>
                  <a:srgbClr val="000000"/>
                </a:solidFill>
                <a:latin typeface="Segoe"/>
                <a:ea typeface="ＭＳ ゴシック"/>
              </a:rPr>
              <a:t>OK </a:t>
            </a:r>
            <a:r>
              <a:rPr lang="cs-CZ" b="0" i="0" u="none" strike="noStrike" baseline="0" smtClean="0">
                <a:solidFill>
                  <a:srgbClr val="000000"/>
                </a:solidFill>
                <a:latin typeface="Segoe"/>
                <a:ea typeface="ＭＳ ゴシック"/>
              </a:rPr>
              <a:t>in the Format Walls dialog box.</a:t>
            </a:r>
            <a:endParaRPr lang="cs-CZ"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28</a:t>
            </a:fld>
            <a:endParaRPr lang="en-US"/>
          </a:p>
        </p:txBody>
      </p:sp>
    </p:spTree>
    <p:extLst>
      <p:ext uri="{BB962C8B-B14F-4D97-AF65-F5344CB8AC3E}">
        <p14:creationId xmlns:p14="http://schemas.microsoft.com/office/powerpoint/2010/main" val="34828044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Change Format Options</a:t>
            </a:r>
          </a:p>
        </p:txBody>
      </p:sp>
      <p:sp>
        <p:nvSpPr>
          <p:cNvPr id="3" name="Text Placeholder 2"/>
          <p:cNvSpPr>
            <a:spLocks noGrp="1"/>
          </p:cNvSpPr>
          <p:nvPr>
            <p:ph type="body" idx="1"/>
          </p:nvPr>
        </p:nvSpPr>
        <p:spPr>
          <a:xfrm>
            <a:off x="457200" y="1524000"/>
            <a:ext cx="3962400" cy="4953000"/>
          </a:xfrm>
        </p:spPr>
        <p:txBody>
          <a:bodyPr/>
          <a:lstStyle/>
          <a:p>
            <a:pPr lvl="1" rtl="0">
              <a:buFont typeface="+mj-lt"/>
              <a:buAutoNum type="arabicPeriod" startAt="15"/>
            </a:pPr>
            <a:r>
              <a:rPr lang="cs-CZ" b="0" i="0" u="none" strike="noStrike" baseline="0" smtClean="0">
                <a:solidFill>
                  <a:srgbClr val="000000"/>
                </a:solidFill>
                <a:latin typeface="Segoe"/>
                <a:ea typeface="ＭＳ ゴシック"/>
              </a:rPr>
              <a:t>Right-click the </a:t>
            </a:r>
            <a:r>
              <a:rPr lang="cs-CZ" b="1" i="0" u="none" strike="noStrike" baseline="0" smtClean="0">
                <a:solidFill>
                  <a:srgbClr val="000000"/>
                </a:solidFill>
                <a:latin typeface="Segoe"/>
                <a:ea typeface="ＭＳ ゴシック"/>
              </a:rPr>
              <a:t>Legend </a:t>
            </a:r>
            <a:r>
              <a:rPr lang="cs-CZ" b="0" i="0" u="none" strike="noStrike" baseline="0" smtClean="0">
                <a:solidFill>
                  <a:srgbClr val="000000"/>
                </a:solidFill>
                <a:latin typeface="Segoe"/>
                <a:ea typeface="ＭＳ ゴシック"/>
              </a:rPr>
              <a:t>and select </a:t>
            </a:r>
            <a:r>
              <a:rPr lang="cs-CZ" b="1" i="0" u="none" strike="noStrike" baseline="0" smtClean="0">
                <a:solidFill>
                  <a:srgbClr val="000000"/>
                </a:solidFill>
                <a:latin typeface="Segoe"/>
                <a:ea typeface="ＭＳ ゴシック"/>
              </a:rPr>
              <a:t>Format Legend </a:t>
            </a:r>
            <a:r>
              <a:rPr lang="cs-CZ" b="0" i="0" u="none" strike="noStrike" baseline="0" smtClean="0">
                <a:solidFill>
                  <a:srgbClr val="000000"/>
                </a:solidFill>
                <a:latin typeface="Segoe"/>
                <a:ea typeface="ＭＳ ゴシック"/>
              </a:rPr>
              <a:t>from the shortcut menu. The Format Legend dialog box appears. Select the </a:t>
            </a:r>
            <a:r>
              <a:rPr lang="cs-CZ" b="1" i="0" u="none" strike="noStrike" baseline="0" smtClean="0">
                <a:solidFill>
                  <a:srgbClr val="000000"/>
                </a:solidFill>
                <a:latin typeface="Segoe"/>
                <a:ea typeface="ＭＳ ゴシック"/>
              </a:rPr>
              <a:t>Font </a:t>
            </a:r>
            <a:r>
              <a:rPr lang="cs-CZ" b="0" i="0" u="none" strike="noStrike" baseline="0" smtClean="0">
                <a:solidFill>
                  <a:srgbClr val="000000"/>
                </a:solidFill>
                <a:latin typeface="Segoe"/>
                <a:ea typeface="ＭＳ ゴシック"/>
              </a:rPr>
              <a:t>tab if it is not already displayed. The Font tab menu now appears, as shown at right.</a:t>
            </a:r>
            <a:endParaRPr lang="cs-CZ"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29</a:t>
            </a:fld>
            <a:endParaRPr lang="en-US"/>
          </a:p>
        </p:txBody>
      </p:sp>
      <p:pic>
        <p:nvPicPr>
          <p:cNvPr id="7" name="Picture 6" descr="132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95800" y="1600200"/>
            <a:ext cx="4221925" cy="3889162"/>
          </a:xfrm>
          <a:prstGeom prst="rect">
            <a:avLst/>
          </a:prstGeom>
        </p:spPr>
      </p:pic>
    </p:spTree>
    <p:extLst>
      <p:ext uri="{BB962C8B-B14F-4D97-AF65-F5344CB8AC3E}">
        <p14:creationId xmlns:p14="http://schemas.microsoft.com/office/powerpoint/2010/main" val="2163581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Create a Chart</a:t>
            </a:r>
          </a:p>
        </p:txBody>
      </p:sp>
      <p:sp>
        <p:nvSpPr>
          <p:cNvPr id="3" name="Text Placeholder 2"/>
          <p:cNvSpPr>
            <a:spLocks noGrp="1"/>
          </p:cNvSpPr>
          <p:nvPr>
            <p:ph type="body" idx="1"/>
          </p:nvPr>
        </p:nvSpPr>
        <p:spPr/>
        <p:txBody>
          <a:bodyPr/>
          <a:lstStyle/>
          <a:p>
            <a:pPr lvl="0" rtl="0"/>
            <a:r>
              <a:rPr lang="en-US" b="1" i="0" u="none" strike="noStrike" baseline="0" smtClean="0">
                <a:solidFill>
                  <a:srgbClr val="000000"/>
                </a:solidFill>
                <a:latin typeface="Segoe"/>
                <a:ea typeface="ＭＳ ゴシック"/>
              </a:rPr>
              <a:t>GET READY. </a:t>
            </a:r>
            <a:r>
              <a:rPr lang="en-US" b="0" i="0" u="none" strike="noStrike" baseline="0" smtClean="0">
                <a:solidFill>
                  <a:srgbClr val="000000"/>
                </a:solidFill>
                <a:latin typeface="Segoe"/>
                <a:ea typeface="ＭＳ ゴシック"/>
              </a:rPr>
              <a:t>Before you begin these steps, be sure to turn on and/or log on to your computer and </a:t>
            </a:r>
            <a:r>
              <a:rPr lang="en-US" b="1" i="0" u="none" strike="noStrike" baseline="0" smtClean="0">
                <a:solidFill>
                  <a:srgbClr val="000000"/>
                </a:solidFill>
                <a:latin typeface="Segoe"/>
                <a:ea typeface="ＭＳ ゴシック"/>
              </a:rPr>
              <a:t>LAUNCH </a:t>
            </a:r>
            <a:r>
              <a:rPr lang="en-US" b="0" i="0" u="none" strike="noStrike" baseline="0" smtClean="0">
                <a:solidFill>
                  <a:srgbClr val="000000"/>
                </a:solidFill>
                <a:latin typeface="Segoe"/>
                <a:ea typeface="ＭＳ ゴシック"/>
              </a:rPr>
              <a:t>Access.</a:t>
            </a:r>
          </a:p>
          <a:p>
            <a:pPr lvl="1" rtl="0"/>
            <a:r>
              <a:rPr lang="en-US" b="1" i="0" u="none" strike="noStrike" baseline="0" smtClean="0">
                <a:solidFill>
                  <a:srgbClr val="000000"/>
                </a:solidFill>
                <a:latin typeface="Segoe"/>
                <a:ea typeface="ＭＳ ゴシック"/>
              </a:rPr>
              <a:t>OPEN </a:t>
            </a:r>
            <a:r>
              <a:rPr lang="en-US" b="1" i="1" u="none" strike="noStrike" baseline="0" smtClean="0">
                <a:solidFill>
                  <a:srgbClr val="000000"/>
                </a:solidFill>
                <a:latin typeface="Segoe"/>
                <a:ea typeface="ＭＳ ゴシック"/>
              </a:rPr>
              <a:t>Blue Yonder Airlines </a:t>
            </a:r>
            <a:r>
              <a:rPr lang="en-US" b="0" i="0" u="none" strike="noStrike" baseline="0" smtClean="0">
                <a:solidFill>
                  <a:srgbClr val="000000"/>
                </a:solidFill>
                <a:latin typeface="Segoe"/>
                <a:ea typeface="ＭＳ ゴシック"/>
              </a:rPr>
              <a:t>from the data files for this lesson.</a:t>
            </a:r>
          </a:p>
          <a:p>
            <a:pPr lvl="1" rtl="0"/>
            <a:r>
              <a:rPr lang="en-US" b="1" i="0" u="none" strike="noStrike" baseline="0" smtClean="0">
                <a:solidFill>
                  <a:srgbClr val="000000"/>
                </a:solidFill>
                <a:latin typeface="Segoe"/>
                <a:ea typeface="ＭＳ ゴシック"/>
              </a:rPr>
              <a:t>SAVE </a:t>
            </a:r>
            <a:r>
              <a:rPr lang="en-US" b="0" i="0" u="none" strike="noStrike" baseline="0" smtClean="0">
                <a:solidFill>
                  <a:srgbClr val="000000"/>
                </a:solidFill>
                <a:latin typeface="Segoe"/>
                <a:ea typeface="ＭＳ ゴシック"/>
              </a:rPr>
              <a:t>the database as </a:t>
            </a:r>
            <a:r>
              <a:rPr lang="en-US" b="1" i="1" u="none" strike="noStrike" baseline="0" smtClean="0">
                <a:solidFill>
                  <a:srgbClr val="000000"/>
                </a:solidFill>
                <a:latin typeface="Segoe"/>
                <a:ea typeface="ＭＳ ゴシック"/>
              </a:rPr>
              <a:t>Blue Yonder AirlinesXXX </a:t>
            </a:r>
            <a:r>
              <a:rPr lang="en-US" b="0" i="0" u="none" strike="noStrike" baseline="0" smtClean="0">
                <a:solidFill>
                  <a:srgbClr val="000000"/>
                </a:solidFill>
                <a:latin typeface="Segoe"/>
                <a:ea typeface="ＭＳ ゴシック"/>
              </a:rPr>
              <a:t>(where </a:t>
            </a:r>
            <a:r>
              <a:rPr lang="en-US" b="0" i="1" u="none" strike="noStrike" baseline="0" smtClean="0">
                <a:solidFill>
                  <a:srgbClr val="000000"/>
                </a:solidFill>
                <a:latin typeface="Segoe"/>
                <a:ea typeface="ＭＳ ゴシック"/>
              </a:rPr>
              <a:t>XXX </a:t>
            </a:r>
            <a:r>
              <a:rPr lang="en-US" b="0" i="0" u="none" strike="noStrike" baseline="0" smtClean="0">
                <a:solidFill>
                  <a:srgbClr val="000000"/>
                </a:solidFill>
                <a:latin typeface="Segoe"/>
                <a:ea typeface="ＭＳ ゴシック"/>
              </a:rPr>
              <a:t>is your initials).</a:t>
            </a:r>
          </a:p>
          <a:p>
            <a:pPr lvl="1" rtl="0"/>
            <a:r>
              <a:rPr lang="en-US" b="0" i="0" u="none" strike="noStrike" baseline="0" smtClean="0">
                <a:solidFill>
                  <a:srgbClr val="000000"/>
                </a:solidFill>
                <a:latin typeface="Segoe"/>
                <a:ea typeface="ＭＳ ゴシック"/>
              </a:rPr>
              <a:t>Open the Income &amp; Expenses report.</a:t>
            </a:r>
          </a:p>
          <a:p>
            <a:pPr lvl="1" rtl="0"/>
            <a:r>
              <a:rPr lang="en-US" b="0" i="0" u="none" strike="noStrike" baseline="0" smtClean="0">
                <a:solidFill>
                  <a:srgbClr val="000000"/>
                </a:solidFill>
                <a:latin typeface="Segoe"/>
                <a:ea typeface="ＭＳ ゴシック"/>
              </a:rPr>
              <a:t>Switch to Design view.</a:t>
            </a:r>
          </a:p>
          <a:p>
            <a:pPr lvl="1" rtl="0"/>
            <a:r>
              <a:rPr lang="en-US" b="0" i="0" u="none" strike="noStrike" baseline="0" smtClean="0">
                <a:solidFill>
                  <a:srgbClr val="000000"/>
                </a:solidFill>
                <a:latin typeface="Segoe"/>
                <a:ea typeface="ＭＳ ゴシック"/>
              </a:rPr>
              <a:t>On the REPORT DESIGN TOOLS DESIGN tab, in the Controls group, click the </a:t>
            </a:r>
            <a:r>
              <a:rPr lang="en-US" b="1" i="0" u="none" strike="noStrike" baseline="0" smtClean="0">
                <a:solidFill>
                  <a:srgbClr val="000000"/>
                </a:solidFill>
                <a:latin typeface="Segoe"/>
                <a:ea typeface="ＭＳ ゴシック"/>
              </a:rPr>
              <a:t>Chart </a:t>
            </a:r>
            <a:r>
              <a:rPr lang="en-US" b="0" i="0" u="none" strike="noStrike" baseline="0" smtClean="0">
                <a:solidFill>
                  <a:srgbClr val="000000"/>
                </a:solidFill>
                <a:latin typeface="Segoe"/>
                <a:ea typeface="ＭＳ ゴシック"/>
              </a:rPr>
              <a:t>button. The pointer changes to a plus sign with a chart icon.</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3</a:t>
            </a:fld>
            <a:endParaRPr lang="en-US"/>
          </a:p>
        </p:txBody>
      </p:sp>
    </p:spTree>
    <p:extLst>
      <p:ext uri="{BB962C8B-B14F-4D97-AF65-F5344CB8AC3E}">
        <p14:creationId xmlns:p14="http://schemas.microsoft.com/office/powerpoint/2010/main" val="22749278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Change Format Options</a:t>
            </a:r>
          </a:p>
        </p:txBody>
      </p:sp>
      <p:sp>
        <p:nvSpPr>
          <p:cNvPr id="3" name="Text Placeholder 2"/>
          <p:cNvSpPr>
            <a:spLocks noGrp="1"/>
          </p:cNvSpPr>
          <p:nvPr>
            <p:ph type="body" idx="1"/>
          </p:nvPr>
        </p:nvSpPr>
        <p:spPr/>
        <p:txBody>
          <a:bodyPr/>
          <a:lstStyle/>
          <a:p>
            <a:pPr lvl="1" rtl="0">
              <a:buFont typeface="+mj-lt"/>
              <a:buAutoNum type="arabicPeriod" startAt="16"/>
            </a:pPr>
            <a:r>
              <a:rPr lang="cs-CZ" b="0" i="0" u="none" strike="noStrike" baseline="0" smtClean="0">
                <a:solidFill>
                  <a:srgbClr val="000000"/>
                </a:solidFill>
                <a:latin typeface="Segoe"/>
                <a:ea typeface="ＭＳ ゴシック"/>
              </a:rPr>
              <a:t>Select </a:t>
            </a:r>
            <a:r>
              <a:rPr lang="cs-CZ" b="1" i="0" u="none" strike="noStrike" baseline="0" smtClean="0">
                <a:solidFill>
                  <a:srgbClr val="000000"/>
                </a:solidFill>
                <a:latin typeface="Segoe"/>
                <a:ea typeface="ＭＳ ゴシック"/>
              </a:rPr>
              <a:t>12 </a:t>
            </a:r>
            <a:r>
              <a:rPr lang="cs-CZ" b="0" i="0" u="none" strike="noStrike" baseline="0" smtClean="0">
                <a:solidFill>
                  <a:srgbClr val="000000"/>
                </a:solidFill>
                <a:latin typeface="Segoe"/>
                <a:ea typeface="ＭＳ ゴシック"/>
              </a:rPr>
              <a:t>in the Size: menu and click </a:t>
            </a:r>
            <a:r>
              <a:rPr lang="cs-CZ" b="1" i="0" u="none" strike="noStrike" baseline="0" smtClean="0">
                <a:solidFill>
                  <a:srgbClr val="000000"/>
                </a:solidFill>
                <a:latin typeface="Segoe"/>
                <a:ea typeface="ＭＳ ゴシック"/>
              </a:rPr>
              <a:t>OK</a:t>
            </a:r>
            <a:r>
              <a:rPr lang="cs-CZ" b="0" i="0" u="none" strike="noStrike" baseline="0" smtClean="0">
                <a:solidFill>
                  <a:srgbClr val="000000"/>
                </a:solidFill>
                <a:latin typeface="Segoe"/>
                <a:ea typeface="ＭＳ ゴシック"/>
              </a:rPr>
              <a:t>. Notice the font size of the legend text has increased.</a:t>
            </a:r>
          </a:p>
          <a:p>
            <a:pPr lvl="1" rtl="0">
              <a:buAutoNum type="arabicPeriod" startAt="16"/>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File </a:t>
            </a:r>
            <a:r>
              <a:rPr lang="cs-CZ" b="0" i="0" u="none" strike="noStrike" baseline="0" smtClean="0">
                <a:solidFill>
                  <a:srgbClr val="000000"/>
                </a:solidFill>
                <a:latin typeface="Segoe"/>
                <a:ea typeface="ＭＳ ゴシック"/>
              </a:rPr>
              <a:t>menu and select </a:t>
            </a:r>
            <a:r>
              <a:rPr lang="cs-CZ" b="1" i="0" u="none" strike="noStrike" baseline="0" smtClean="0">
                <a:solidFill>
                  <a:srgbClr val="000000"/>
                </a:solidFill>
                <a:latin typeface="Segoe"/>
                <a:ea typeface="ＭＳ ゴシック"/>
              </a:rPr>
              <a:t>Save</a:t>
            </a:r>
            <a:r>
              <a:rPr lang="cs-CZ" b="0" i="0" u="none" strike="noStrike" baseline="0" smtClean="0">
                <a:solidFill>
                  <a:srgbClr val="000000"/>
                </a:solidFill>
                <a:latin typeface="Segoe"/>
                <a:ea typeface="ＭＳ ゴシック"/>
              </a:rPr>
              <a:t>. Switch to Report view to view your changes.</a:t>
            </a:r>
          </a:p>
          <a:p>
            <a:pPr lvl="1" rtl="0">
              <a:buAutoNum type="arabicPeriod" startAt="16"/>
            </a:pPr>
            <a:r>
              <a:rPr lang="cs-CZ" b="1" i="0" u="none" strike="noStrike" baseline="0" smtClean="0">
                <a:solidFill>
                  <a:srgbClr val="000000"/>
                </a:solidFill>
                <a:latin typeface="Segoe"/>
                <a:ea typeface="ＭＳ ゴシック"/>
              </a:rPr>
              <a:t>SAVE </a:t>
            </a:r>
            <a:r>
              <a:rPr lang="cs-CZ" b="0" i="0" u="none" strike="noStrike" baseline="0" smtClean="0">
                <a:solidFill>
                  <a:srgbClr val="000000"/>
                </a:solidFill>
                <a:latin typeface="Segoe"/>
                <a:ea typeface="ＭＳ ゴシック"/>
              </a:rPr>
              <a:t>the report.</a:t>
            </a:r>
          </a:p>
          <a:p>
            <a:pPr lvl="0" rtl="0"/>
            <a:r>
              <a:rPr lang="cs-CZ" b="1" i="0" u="none" strike="noStrike" baseline="0" smtClean="0">
                <a:solidFill>
                  <a:srgbClr val="000000"/>
                </a:solidFill>
                <a:latin typeface="Segoe"/>
                <a:ea typeface="ＭＳ ゴシック"/>
              </a:rPr>
              <a:t>PAUSE. LEAVE </a:t>
            </a:r>
            <a:r>
              <a:rPr lang="cs-CZ" b="0" i="0" u="none" strike="noStrike" baseline="0" smtClean="0">
                <a:solidFill>
                  <a:srgbClr val="000000"/>
                </a:solidFill>
                <a:latin typeface="Segoe"/>
                <a:ea typeface="ＭＳ ゴシック"/>
              </a:rPr>
              <a:t>the report open to use in the next exercise.</a:t>
            </a:r>
            <a:endParaRPr lang="cs-CZ" b="0" i="0" u="none" strike="noStrike" baseline="0" smtClean="0">
              <a:solidFill>
                <a:srgbClr val="000000"/>
              </a:solidFill>
              <a:latin typeface="Univers-Light"/>
              <a:ea typeface="Univers-Light"/>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30</a:t>
            </a:fld>
            <a:endParaRPr lang="en-US"/>
          </a:p>
        </p:txBody>
      </p:sp>
    </p:spTree>
    <p:extLst>
      <p:ext uri="{BB962C8B-B14F-4D97-AF65-F5344CB8AC3E}">
        <p14:creationId xmlns:p14="http://schemas.microsoft.com/office/powerpoint/2010/main" val="1049351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Refresh Data in a Chart</a:t>
            </a:r>
          </a:p>
        </p:txBody>
      </p:sp>
      <p:sp>
        <p:nvSpPr>
          <p:cNvPr id="3" name="Text Placeholder 2"/>
          <p:cNvSpPr>
            <a:spLocks noGrp="1"/>
          </p:cNvSpPr>
          <p:nvPr>
            <p:ph type="body" idx="1"/>
          </p:nvPr>
        </p:nvSpPr>
        <p:spPr/>
        <p:txBody>
          <a:bodyPr/>
          <a:lstStyle/>
          <a:p>
            <a:pPr lvl="0" rtl="0"/>
            <a:r>
              <a:rPr lang="cs-CZ" sz="2000" b="1" i="0" u="none" strike="noStrike" baseline="0" smtClean="0">
                <a:solidFill>
                  <a:srgbClr val="000000"/>
                </a:solidFill>
                <a:latin typeface="Segoe"/>
                <a:ea typeface="ＭＳ ゴシック"/>
              </a:rPr>
              <a:t>USE </a:t>
            </a:r>
            <a:r>
              <a:rPr lang="cs-CZ" sz="2000" b="0" i="0" u="none" strike="noStrike" baseline="0" smtClean="0">
                <a:solidFill>
                  <a:srgbClr val="000000"/>
                </a:solidFill>
                <a:latin typeface="Segoe"/>
                <a:ea typeface="ＭＳ ゴシック"/>
              </a:rPr>
              <a:t>the database that is open from the previous exercise.</a:t>
            </a:r>
          </a:p>
          <a:p>
            <a:pPr lvl="1" rtl="0"/>
            <a:r>
              <a:rPr lang="cs-CZ" sz="2000" b="0" i="0" u="none" strike="noStrike" baseline="0" smtClean="0">
                <a:solidFill>
                  <a:srgbClr val="000000"/>
                </a:solidFill>
                <a:latin typeface="Segoe"/>
                <a:ea typeface="ＭＳ ゴシック"/>
              </a:rPr>
              <a:t>OPEN the Income &amp; Expenses Summary table.</a:t>
            </a:r>
          </a:p>
          <a:p>
            <a:pPr lvl="1" rtl="0"/>
            <a:r>
              <a:rPr lang="cs-CZ" sz="2000" b="0" i="0" u="none" strike="noStrike" baseline="0" smtClean="0">
                <a:solidFill>
                  <a:srgbClr val="000000"/>
                </a:solidFill>
                <a:latin typeface="Segoe"/>
                <a:ea typeface="ＭＳ ゴシック"/>
              </a:rPr>
              <a:t>In the first row, in the Income column, select the data and key </a:t>
            </a:r>
            <a:r>
              <a:rPr lang="cs-CZ" sz="2000" b="1" i="0" u="none" strike="noStrike" baseline="0" smtClean="0">
                <a:solidFill>
                  <a:srgbClr val="000000"/>
                </a:solidFill>
                <a:latin typeface="Segoe"/>
                <a:ea typeface="ＭＳ ゴシック"/>
              </a:rPr>
              <a:t>9004523 </a:t>
            </a:r>
            <a:r>
              <a:rPr lang="cs-CZ" sz="2000" b="0" i="0" u="none" strike="noStrike" baseline="0" smtClean="0">
                <a:solidFill>
                  <a:srgbClr val="000000"/>
                </a:solidFill>
                <a:latin typeface="Segoe"/>
                <a:ea typeface="ＭＳ ゴシック"/>
              </a:rPr>
              <a:t>and [press </a:t>
            </a:r>
            <a:r>
              <a:rPr lang="cs-CZ" sz="2000" b="1" i="0" u="none" strike="noStrike" baseline="0" smtClean="0">
                <a:solidFill>
                  <a:srgbClr val="000000"/>
                </a:solidFill>
                <a:latin typeface="Segoe"/>
                <a:ea typeface="ＭＳ ゴシック"/>
              </a:rPr>
              <a:t>Enter</a:t>
            </a:r>
            <a:r>
              <a:rPr lang="cs-CZ" sz="2000" b="0" i="0" u="none" strike="noStrike" baseline="0" smtClean="0">
                <a:solidFill>
                  <a:srgbClr val="000000"/>
                </a:solidFill>
                <a:latin typeface="Segoe"/>
                <a:ea typeface="ＭＳ ゴシック"/>
              </a:rPr>
              <a:t>].</a:t>
            </a:r>
          </a:p>
          <a:p>
            <a:pPr lvl="1" rtl="0"/>
            <a:r>
              <a:rPr lang="cs-CZ" sz="2000" b="1" i="0" u="none" strike="noStrike" baseline="0" smtClean="0">
                <a:solidFill>
                  <a:srgbClr val="000000"/>
                </a:solidFill>
                <a:latin typeface="Segoe"/>
                <a:ea typeface="ＭＳ ゴシック"/>
              </a:rPr>
              <a:t>SAVE </a:t>
            </a:r>
            <a:r>
              <a:rPr lang="cs-CZ" sz="2000" b="0" i="0" u="none" strike="noStrike" baseline="0" smtClean="0">
                <a:solidFill>
                  <a:srgbClr val="000000"/>
                </a:solidFill>
                <a:latin typeface="Segoe"/>
                <a:ea typeface="ＭＳ ゴシック"/>
              </a:rPr>
              <a:t>and </a:t>
            </a:r>
            <a:r>
              <a:rPr lang="cs-CZ" sz="2000" b="1" i="0" u="none" strike="noStrike" baseline="0" smtClean="0">
                <a:solidFill>
                  <a:srgbClr val="000000"/>
                </a:solidFill>
                <a:latin typeface="Segoe"/>
                <a:ea typeface="ＭＳ ゴシック"/>
              </a:rPr>
              <a:t>CLOSE </a:t>
            </a:r>
            <a:r>
              <a:rPr lang="cs-CZ" sz="2000" b="0" i="0" u="none" strike="noStrike" baseline="0" smtClean="0">
                <a:solidFill>
                  <a:srgbClr val="000000"/>
                </a:solidFill>
                <a:latin typeface="Segoe"/>
                <a:ea typeface="ＭＳ ゴシック"/>
              </a:rPr>
              <a:t>the table.</a:t>
            </a:r>
          </a:p>
          <a:p>
            <a:pPr lvl="1" rtl="0"/>
            <a:r>
              <a:rPr lang="cs-CZ" sz="2000" b="0" i="0" u="none" strike="noStrike" baseline="0" smtClean="0">
                <a:solidFill>
                  <a:srgbClr val="000000"/>
                </a:solidFill>
                <a:latin typeface="Segoe"/>
                <a:ea typeface="ＭＳ ゴシック"/>
              </a:rPr>
              <a:t>Click the </a:t>
            </a:r>
            <a:r>
              <a:rPr lang="cs-CZ" sz="2000" b="1" i="0" u="none" strike="noStrike" baseline="0" smtClean="0">
                <a:solidFill>
                  <a:srgbClr val="000000"/>
                </a:solidFill>
                <a:latin typeface="Segoe"/>
                <a:ea typeface="ＭＳ ゴシック"/>
              </a:rPr>
              <a:t>Income &amp; Expenses report </a:t>
            </a:r>
            <a:r>
              <a:rPr lang="cs-CZ" sz="2000" b="0" i="0" u="none" strike="noStrike" baseline="0" smtClean="0">
                <a:solidFill>
                  <a:srgbClr val="000000"/>
                </a:solidFill>
                <a:latin typeface="Segoe"/>
                <a:ea typeface="ＭＳ ゴシック"/>
              </a:rPr>
              <a:t>tab. Notice that the numbers in the report data and the numbers in the chart have not changed.</a:t>
            </a:r>
          </a:p>
          <a:p>
            <a:pPr lvl="1" rtl="0"/>
            <a:r>
              <a:rPr lang="cs-CZ" sz="2000" b="0" i="0" u="none" strike="noStrike" baseline="0" smtClean="0">
                <a:solidFill>
                  <a:srgbClr val="000000"/>
                </a:solidFill>
                <a:latin typeface="Segoe"/>
                <a:ea typeface="ＭＳ ゴシック"/>
              </a:rPr>
              <a:t>On the HOME tab, in the Records group, click the </a:t>
            </a:r>
            <a:r>
              <a:rPr lang="cs-CZ" sz="2000" b="1" i="0" u="none" strike="noStrike" baseline="0" smtClean="0">
                <a:solidFill>
                  <a:srgbClr val="000000"/>
                </a:solidFill>
                <a:latin typeface="Segoe"/>
                <a:ea typeface="ＭＳ ゴシック"/>
              </a:rPr>
              <a:t>Refresh All </a:t>
            </a:r>
            <a:r>
              <a:rPr lang="cs-CZ" sz="2000" b="0" i="0" u="none" strike="noStrike" baseline="0" smtClean="0">
                <a:solidFill>
                  <a:srgbClr val="000000"/>
                </a:solidFill>
                <a:latin typeface="Segoe"/>
                <a:ea typeface="ＭＳ ゴシック"/>
              </a:rPr>
              <a:t>button. The data in the report and in the chart are updated.</a:t>
            </a:r>
          </a:p>
          <a:p>
            <a:pPr lvl="1" rtl="0"/>
            <a:r>
              <a:rPr lang="cs-CZ" sz="2000" b="1" i="0" u="none" strike="noStrike" baseline="0" smtClean="0">
                <a:solidFill>
                  <a:srgbClr val="000000"/>
                </a:solidFill>
                <a:latin typeface="Segoe"/>
                <a:ea typeface="ＭＳ ゴシック"/>
              </a:rPr>
              <a:t>SAVE </a:t>
            </a:r>
            <a:r>
              <a:rPr lang="cs-CZ" sz="2000" b="0" i="0" u="none" strike="noStrike" baseline="0" smtClean="0">
                <a:solidFill>
                  <a:srgbClr val="000000"/>
                </a:solidFill>
                <a:latin typeface="Segoe"/>
                <a:ea typeface="ＭＳ ゴシック"/>
              </a:rPr>
              <a:t>the report.</a:t>
            </a:r>
          </a:p>
          <a:p>
            <a:pPr lvl="0" rtl="0"/>
            <a:r>
              <a:rPr lang="cs-CZ" sz="2000" b="1" i="0" u="none" strike="noStrike" baseline="0" smtClean="0">
                <a:solidFill>
                  <a:srgbClr val="000000"/>
                </a:solidFill>
                <a:latin typeface="Segoe"/>
                <a:ea typeface="ＭＳ ゴシック"/>
              </a:rPr>
              <a:t>PAUSE. LEAVE </a:t>
            </a:r>
            <a:r>
              <a:rPr lang="cs-CZ" sz="2000" b="0" i="0" u="none" strike="noStrike" baseline="0" smtClean="0">
                <a:solidFill>
                  <a:srgbClr val="000000"/>
                </a:solidFill>
                <a:latin typeface="Segoe"/>
                <a:ea typeface="ＭＳ ゴシック"/>
              </a:rPr>
              <a:t>the report open to use in the next exercise.</a:t>
            </a:r>
            <a:endParaRPr lang="cs-CZ" sz="2000" b="0" i="0" u="none" strike="noStrike" baseline="0" smtClean="0">
              <a:solidFill>
                <a:srgbClr val="000000"/>
              </a:solidFill>
              <a:latin typeface="Univers-Light"/>
              <a:ea typeface="Univers-Light"/>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31</a:t>
            </a:fld>
            <a:endParaRPr lang="en-US"/>
          </a:p>
        </p:txBody>
      </p:sp>
    </p:spTree>
    <p:extLst>
      <p:ext uri="{BB962C8B-B14F-4D97-AF65-F5344CB8AC3E}">
        <p14:creationId xmlns:p14="http://schemas.microsoft.com/office/powerpoint/2010/main" val="12470604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Change Chart Types</a:t>
            </a:r>
          </a:p>
        </p:txBody>
      </p:sp>
      <p:sp>
        <p:nvSpPr>
          <p:cNvPr id="3" name="Text Placeholder 2"/>
          <p:cNvSpPr>
            <a:spLocks noGrp="1"/>
          </p:cNvSpPr>
          <p:nvPr>
            <p:ph type="body" idx="1"/>
          </p:nvPr>
        </p:nvSpPr>
        <p:spPr/>
        <p:txBody>
          <a:bodyPr/>
          <a:lstStyle/>
          <a:p>
            <a:pPr lvl="0" rtl="0"/>
            <a:r>
              <a:rPr lang="cs-CZ" b="1" i="0" u="none" strike="noStrike" baseline="0" smtClean="0">
                <a:solidFill>
                  <a:srgbClr val="000000"/>
                </a:solidFill>
                <a:latin typeface="Segoe"/>
                <a:ea typeface="ＭＳ ゴシック"/>
              </a:rPr>
              <a:t>USE </a:t>
            </a:r>
            <a:r>
              <a:rPr lang="cs-CZ" b="0" i="0" u="none" strike="noStrike" baseline="0" smtClean="0">
                <a:solidFill>
                  <a:srgbClr val="000000"/>
                </a:solidFill>
                <a:latin typeface="Segoe"/>
                <a:ea typeface="ＭＳ ゴシック"/>
              </a:rPr>
              <a:t>the database that is open from the previous exercise.</a:t>
            </a:r>
          </a:p>
          <a:p>
            <a:pPr lvl="1" rtl="0"/>
            <a:r>
              <a:rPr lang="cs-CZ" b="0" i="0" u="none" strike="noStrike" baseline="0" smtClean="0">
                <a:solidFill>
                  <a:srgbClr val="000000"/>
                </a:solidFill>
                <a:latin typeface="Segoe"/>
                <a:ea typeface="ＭＳ ゴシック"/>
              </a:rPr>
              <a:t>Switch to Design view.</a:t>
            </a:r>
          </a:p>
          <a:p>
            <a:pPr lvl="1" rtl="0"/>
            <a:r>
              <a:rPr lang="cs-CZ" b="0" i="0" u="none" strike="noStrike" baseline="0" smtClean="0">
                <a:solidFill>
                  <a:srgbClr val="000000"/>
                </a:solidFill>
                <a:latin typeface="Segoe"/>
                <a:ea typeface="ＭＳ ゴシック"/>
              </a:rPr>
              <a:t>Double-click the chart. Microsoft Graph opens.</a:t>
            </a:r>
          </a:p>
          <a:p>
            <a:pPr lvl="1" rtl="0"/>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By Row </a:t>
            </a:r>
            <a:r>
              <a:rPr lang="cs-CZ" b="0" i="0" u="none" strike="noStrike" baseline="0" smtClean="0">
                <a:solidFill>
                  <a:srgbClr val="000000"/>
                </a:solidFill>
                <a:latin typeface="Segoe"/>
                <a:ea typeface="ＭＳ ゴシック"/>
              </a:rPr>
              <a:t>button on the toolbar, as shown below. The chart is changed to show all the</a:t>
            </a:r>
          </a:p>
        </p:txBody>
      </p:sp>
      <p:pic>
        <p:nvPicPr>
          <p:cNvPr id="4" name="Picture 3" descr="132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3810000"/>
            <a:ext cx="7205133" cy="1743488"/>
          </a:xfrm>
          <a:prstGeom prst="rect">
            <a:avLst/>
          </a:prstGeom>
        </p:spPr>
      </p:pic>
    </p:spTree>
    <p:extLst>
      <p:ext uri="{BB962C8B-B14F-4D97-AF65-F5344CB8AC3E}">
        <p14:creationId xmlns:p14="http://schemas.microsoft.com/office/powerpoint/2010/main" val="20473089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Change Chart Types</a:t>
            </a:r>
          </a:p>
        </p:txBody>
      </p:sp>
      <p:sp>
        <p:nvSpPr>
          <p:cNvPr id="3" name="Text Placeholder 2"/>
          <p:cNvSpPr>
            <a:spLocks noGrp="1"/>
          </p:cNvSpPr>
          <p:nvPr>
            <p:ph type="body" idx="1"/>
          </p:nvPr>
        </p:nvSpPr>
        <p:spPr>
          <a:xfrm>
            <a:off x="457200" y="1524000"/>
            <a:ext cx="5562600" cy="4953000"/>
          </a:xfrm>
        </p:spPr>
        <p:txBody>
          <a:bodyPr/>
          <a:lstStyle/>
          <a:p>
            <a:pPr lvl="1" rtl="0">
              <a:buFont typeface="+mj-lt"/>
              <a:buAutoNum type="arabicPeriod" startAt="4"/>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By Column </a:t>
            </a:r>
            <a:r>
              <a:rPr lang="cs-CZ" b="0" i="0" u="none" strike="noStrike" baseline="0" smtClean="0">
                <a:solidFill>
                  <a:srgbClr val="000000"/>
                </a:solidFill>
                <a:latin typeface="Segoe"/>
                <a:ea typeface="ＭＳ ゴシック"/>
              </a:rPr>
              <a:t>button on the toolbar to change it back to the original chart.</a:t>
            </a:r>
          </a:p>
          <a:p>
            <a:pPr lvl="1" rtl="0">
              <a:buAutoNum type="arabicPeriod" startAt="4"/>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Chart Type </a:t>
            </a:r>
            <a:r>
              <a:rPr lang="cs-CZ" b="0" i="0" u="none" strike="noStrike" baseline="0" smtClean="0">
                <a:solidFill>
                  <a:srgbClr val="000000"/>
                </a:solidFill>
                <a:latin typeface="Segoe"/>
                <a:ea typeface="ＭＳ ゴシック"/>
              </a:rPr>
              <a:t>drop-down arrow in the toolbar and select</a:t>
            </a:r>
            <a:r>
              <a:rPr lang="cs-CZ" b="1" i="0" u="none" strike="noStrike" baseline="0" smtClean="0">
                <a:solidFill>
                  <a:srgbClr val="000000"/>
                </a:solidFill>
                <a:latin typeface="Segoe"/>
                <a:ea typeface="ＭＳ ゴシック"/>
              </a:rPr>
              <a:t> 3D Area Chart </a:t>
            </a:r>
            <a:r>
              <a:rPr lang="cs-CZ" b="0" i="0" u="none" strike="noStrike" baseline="0" smtClean="0">
                <a:solidFill>
                  <a:srgbClr val="000000"/>
                </a:solidFill>
                <a:latin typeface="Segoe"/>
                <a:ea typeface="ＭＳ ゴシック"/>
              </a:rPr>
              <a:t>from the menu, as shown at</a:t>
            </a:r>
            <a:r>
              <a:rPr lang="cs-CZ" b="0" i="0" u="none" strike="noStrike" smtClean="0">
                <a:solidFill>
                  <a:srgbClr val="000000"/>
                </a:solidFill>
                <a:latin typeface="Segoe"/>
                <a:ea typeface="ＭＳ ゴシック"/>
              </a:rPr>
              <a:t> right</a:t>
            </a:r>
            <a:r>
              <a:rPr lang="cs-CZ" b="0" i="0" u="none" strike="noStrike" baseline="0" smtClean="0">
                <a:solidFill>
                  <a:srgbClr val="000000"/>
                </a:solidFill>
                <a:latin typeface="Segoe"/>
                <a:ea typeface="ＭＳ ゴシック"/>
              </a:rPr>
              <a:t>. The chart changes to an area chart.</a:t>
            </a:r>
          </a:p>
        </p:txBody>
      </p:sp>
      <p:pic>
        <p:nvPicPr>
          <p:cNvPr id="4" name="Picture 3" descr="132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1600200"/>
            <a:ext cx="2463800" cy="3543300"/>
          </a:xfrm>
          <a:prstGeom prst="rect">
            <a:avLst/>
          </a:prstGeom>
        </p:spPr>
      </p:pic>
    </p:spTree>
    <p:extLst>
      <p:ext uri="{BB962C8B-B14F-4D97-AF65-F5344CB8AC3E}">
        <p14:creationId xmlns:p14="http://schemas.microsoft.com/office/powerpoint/2010/main" val="16201172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Change Chart Types</a:t>
            </a:r>
          </a:p>
        </p:txBody>
      </p:sp>
      <p:sp>
        <p:nvSpPr>
          <p:cNvPr id="3" name="Text Placeholder 2"/>
          <p:cNvSpPr>
            <a:spLocks noGrp="1"/>
          </p:cNvSpPr>
          <p:nvPr>
            <p:ph type="body" idx="1"/>
          </p:nvPr>
        </p:nvSpPr>
        <p:spPr>
          <a:xfrm>
            <a:off x="457200" y="1524000"/>
            <a:ext cx="4114800" cy="4953000"/>
          </a:xfrm>
        </p:spPr>
        <p:txBody>
          <a:bodyPr/>
          <a:lstStyle/>
          <a:p>
            <a:pPr lvl="1" rtl="0">
              <a:buFont typeface="+mj-lt"/>
              <a:buAutoNum type="arabicPeriod" startAt="6"/>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Chart </a:t>
            </a:r>
            <a:r>
              <a:rPr lang="cs-CZ" b="0" i="0" u="none" strike="noStrike" baseline="0" smtClean="0">
                <a:solidFill>
                  <a:srgbClr val="000000"/>
                </a:solidFill>
                <a:latin typeface="Segoe"/>
                <a:ea typeface="ＭＳ ゴシック"/>
              </a:rPr>
              <a:t>menu and select </a:t>
            </a:r>
            <a:r>
              <a:rPr lang="cs-CZ" b="1" i="0" u="none" strike="noStrike" baseline="0" smtClean="0">
                <a:solidFill>
                  <a:srgbClr val="000000"/>
                </a:solidFill>
                <a:latin typeface="Segoe"/>
                <a:ea typeface="ＭＳ ゴシック"/>
              </a:rPr>
              <a:t>Chart Type</a:t>
            </a:r>
            <a:r>
              <a:rPr lang="cs-CZ" b="0" i="0" u="none" strike="noStrike" baseline="0" smtClean="0">
                <a:solidFill>
                  <a:srgbClr val="000000"/>
                </a:solidFill>
                <a:latin typeface="Segoe"/>
                <a:ea typeface="ＭＳ ゴシック"/>
              </a:rPr>
              <a:t>. The Chart Type dialog box appears, as shown at right.</a:t>
            </a:r>
          </a:p>
          <a:p>
            <a:pPr lvl="1" rtl="0">
              <a:buAutoNum type="arabicPeriod" startAt="6"/>
            </a:pPr>
            <a:r>
              <a:rPr lang="cs-CZ" b="0" i="0" u="none" strike="noStrike" baseline="0" smtClean="0">
                <a:solidFill>
                  <a:srgbClr val="000000"/>
                </a:solidFill>
                <a:latin typeface="Segoe"/>
                <a:ea typeface="ＭＳ ゴシック"/>
              </a:rPr>
              <a:t>On the Standard Types tab, click</a:t>
            </a:r>
            <a:r>
              <a:rPr lang="cs-CZ" b="1" i="0" u="none" strike="noStrike" baseline="0" smtClean="0">
                <a:solidFill>
                  <a:srgbClr val="000000"/>
                </a:solidFill>
                <a:latin typeface="Segoe"/>
                <a:ea typeface="ＭＳ ゴシック"/>
              </a:rPr>
              <a:t> Pie </a:t>
            </a:r>
            <a:r>
              <a:rPr lang="cs-CZ" b="0" i="0" u="none" strike="noStrike" baseline="0" smtClean="0">
                <a:solidFill>
                  <a:srgbClr val="000000"/>
                </a:solidFill>
                <a:latin typeface="Segoe"/>
                <a:ea typeface="ＭＳ ゴシック"/>
              </a:rPr>
              <a:t>in the Chart type list. In the Chart sub-type section, click </a:t>
            </a:r>
            <a:r>
              <a:rPr lang="cs-CZ" b="1" i="0" u="none" strike="noStrike" baseline="0" smtClean="0">
                <a:solidFill>
                  <a:srgbClr val="000000"/>
                </a:solidFill>
                <a:latin typeface="Segoe"/>
                <a:ea typeface="ＭＳ ゴシック"/>
              </a:rPr>
              <a:t>Pie with a 3D visual effect</a:t>
            </a:r>
            <a:r>
              <a:rPr lang="cs-CZ" b="0" i="0" u="none" strike="noStrike" baseline="0" smtClean="0">
                <a:solidFill>
                  <a:srgbClr val="000000"/>
                </a:solidFill>
                <a:latin typeface="Segoe"/>
                <a:ea typeface="ＭＳ ゴシック"/>
              </a:rPr>
              <a:t>, the second icon on the first row.</a:t>
            </a:r>
            <a:endParaRPr lang="cs-CZ"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34</a:t>
            </a:fld>
            <a:endParaRPr lang="en-US"/>
          </a:p>
        </p:txBody>
      </p:sp>
      <p:pic>
        <p:nvPicPr>
          <p:cNvPr id="7" name="Picture 6" descr="132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8200" y="1600200"/>
            <a:ext cx="4072467" cy="3733095"/>
          </a:xfrm>
          <a:prstGeom prst="rect">
            <a:avLst/>
          </a:prstGeom>
        </p:spPr>
      </p:pic>
    </p:spTree>
    <p:extLst>
      <p:ext uri="{BB962C8B-B14F-4D97-AF65-F5344CB8AC3E}">
        <p14:creationId xmlns:p14="http://schemas.microsoft.com/office/powerpoint/2010/main" val="15863440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Change Chart Types</a:t>
            </a:r>
          </a:p>
        </p:txBody>
      </p:sp>
      <p:sp>
        <p:nvSpPr>
          <p:cNvPr id="3" name="Text Placeholder 2"/>
          <p:cNvSpPr>
            <a:spLocks noGrp="1"/>
          </p:cNvSpPr>
          <p:nvPr>
            <p:ph type="body" idx="1"/>
          </p:nvPr>
        </p:nvSpPr>
        <p:spPr>
          <a:xfrm>
            <a:off x="457200" y="1524000"/>
            <a:ext cx="4724400" cy="4953000"/>
          </a:xfrm>
        </p:spPr>
        <p:txBody>
          <a:bodyPr/>
          <a:lstStyle/>
          <a:p>
            <a:pPr lvl="1" rtl="0">
              <a:buFont typeface="+mj-lt"/>
              <a:buAutoNum type="arabicPeriod" startAt="8"/>
            </a:pPr>
            <a:r>
              <a:rPr lang="cs-CZ" b="0" i="0" u="none" strike="noStrike" baseline="0" smtClean="0">
                <a:solidFill>
                  <a:srgbClr val="000000"/>
                </a:solidFill>
                <a:latin typeface="Segoe"/>
                <a:ea typeface="ＭＳ ゴシック"/>
              </a:rPr>
              <a:t>Click and hold the </a:t>
            </a:r>
            <a:r>
              <a:rPr lang="cs-CZ" b="1" i="0" u="none" strike="noStrike" baseline="0" smtClean="0">
                <a:solidFill>
                  <a:srgbClr val="000000"/>
                </a:solidFill>
                <a:latin typeface="Segoe"/>
                <a:ea typeface="ＭＳ ゴシック"/>
              </a:rPr>
              <a:t>Press and Hold to View Sample </a:t>
            </a:r>
            <a:r>
              <a:rPr lang="cs-CZ" b="0" i="0" u="none" strike="noStrike" baseline="0" smtClean="0">
                <a:solidFill>
                  <a:srgbClr val="000000"/>
                </a:solidFill>
                <a:latin typeface="Segoe"/>
                <a:ea typeface="ＭＳ ゴシック"/>
              </a:rPr>
              <a:t>button to see a preview of the chart, as shown at right.</a:t>
            </a:r>
          </a:p>
          <a:p>
            <a:pPr lvl="1" rtl="0">
              <a:buAutoNum type="arabicPeriod" startAt="8"/>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Custom Types</a:t>
            </a:r>
            <a:r>
              <a:rPr lang="cs-CZ" b="0" i="0" u="none" strike="noStrike" baseline="0" smtClean="0">
                <a:solidFill>
                  <a:srgbClr val="000000"/>
                </a:solidFill>
                <a:latin typeface="Segoe"/>
                <a:ea typeface="ＭＳ ゴシック"/>
              </a:rPr>
              <a:t> tab.</a:t>
            </a:r>
          </a:p>
          <a:p>
            <a:pPr lvl="1" rtl="0">
              <a:buAutoNum type="arabicPeriod" startAt="8"/>
            </a:pPr>
            <a:r>
              <a:rPr lang="cs-CZ" b="0" i="0" u="none" strike="noStrike" baseline="0" smtClean="0">
                <a:solidFill>
                  <a:srgbClr val="000000"/>
                </a:solidFill>
                <a:latin typeface="Segoe"/>
                <a:ea typeface="ＭＳ ゴシック"/>
              </a:rPr>
              <a:t>Click </a:t>
            </a:r>
            <a:r>
              <a:rPr lang="cs-CZ" b="1" i="0" u="none" strike="noStrike" baseline="0" smtClean="0">
                <a:solidFill>
                  <a:srgbClr val="000000"/>
                </a:solidFill>
                <a:latin typeface="Segoe"/>
                <a:ea typeface="ＭＳ ゴシック"/>
              </a:rPr>
              <a:t>Colored Lines </a:t>
            </a:r>
            <a:r>
              <a:rPr lang="cs-CZ" b="0" i="0" u="none" strike="noStrike" baseline="0" smtClean="0">
                <a:solidFill>
                  <a:srgbClr val="000000"/>
                </a:solidFill>
                <a:latin typeface="Segoe"/>
                <a:ea typeface="ＭＳ ゴシック"/>
              </a:rPr>
              <a:t>in the Chart type: list and click </a:t>
            </a:r>
            <a:r>
              <a:rPr lang="cs-CZ" b="1" i="0" u="none" strike="noStrike" baseline="0" smtClean="0">
                <a:solidFill>
                  <a:srgbClr val="000000"/>
                </a:solidFill>
                <a:latin typeface="Segoe"/>
                <a:ea typeface="ＭＳ ゴシック"/>
              </a:rPr>
              <a:t>OK</a:t>
            </a:r>
            <a:r>
              <a:rPr lang="cs-CZ" b="0" i="0" u="none" strike="noStrike" baseline="0" smtClean="0">
                <a:solidFill>
                  <a:srgbClr val="000000"/>
                </a:solidFill>
                <a:latin typeface="Times New Roman"/>
                <a:ea typeface="ＭＳ ゴシック"/>
              </a:rPr>
              <a:t>.</a:t>
            </a:r>
            <a:endParaRPr lang="cs-CZ" b="0" i="0" u="none" strike="noStrike" baseline="0" smtClean="0">
              <a:solidFill>
                <a:srgbClr val="000000"/>
              </a:solidFill>
              <a:latin typeface="Univers-Light"/>
              <a:ea typeface="Univers-Light"/>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35</a:t>
            </a:fld>
            <a:endParaRPr lang="en-US"/>
          </a:p>
        </p:txBody>
      </p:sp>
      <p:pic>
        <p:nvPicPr>
          <p:cNvPr id="7" name="Picture 6" descr="132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7800" y="1600200"/>
            <a:ext cx="3359150" cy="3086602"/>
          </a:xfrm>
          <a:prstGeom prst="rect">
            <a:avLst/>
          </a:prstGeom>
        </p:spPr>
      </p:pic>
    </p:spTree>
    <p:extLst>
      <p:ext uri="{BB962C8B-B14F-4D97-AF65-F5344CB8AC3E}">
        <p14:creationId xmlns:p14="http://schemas.microsoft.com/office/powerpoint/2010/main" val="6473499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Change Chart Types</a:t>
            </a:r>
          </a:p>
        </p:txBody>
      </p:sp>
      <p:sp>
        <p:nvSpPr>
          <p:cNvPr id="3" name="Text Placeholder 2"/>
          <p:cNvSpPr>
            <a:spLocks noGrp="1"/>
          </p:cNvSpPr>
          <p:nvPr>
            <p:ph type="body" idx="1"/>
          </p:nvPr>
        </p:nvSpPr>
        <p:spPr/>
        <p:txBody>
          <a:bodyPr/>
          <a:lstStyle/>
          <a:p>
            <a:pPr lvl="1" rtl="0">
              <a:spcBef>
                <a:spcPts val="300"/>
              </a:spcBef>
              <a:buFont typeface="+mj-lt"/>
              <a:buAutoNum type="arabicPeriod" startAt="11"/>
            </a:pPr>
            <a:r>
              <a:rPr lang="cs-CZ" sz="2000" b="0" i="0" u="none" strike="noStrike" baseline="0" smtClean="0">
                <a:solidFill>
                  <a:srgbClr val="000000"/>
                </a:solidFill>
                <a:latin typeface="Segoe"/>
                <a:ea typeface="ＭＳ ゴシック"/>
              </a:rPr>
              <a:t>Click the </a:t>
            </a:r>
            <a:r>
              <a:rPr lang="cs-CZ" sz="2000" b="1" i="0" u="none" strike="noStrike" baseline="0" smtClean="0">
                <a:solidFill>
                  <a:srgbClr val="000000"/>
                </a:solidFill>
                <a:latin typeface="Segoe"/>
                <a:ea typeface="ＭＳ ゴシック"/>
              </a:rPr>
              <a:t>File </a:t>
            </a:r>
            <a:r>
              <a:rPr lang="cs-CZ" sz="2000" b="0" i="0" u="none" strike="noStrike" baseline="0" smtClean="0">
                <a:solidFill>
                  <a:srgbClr val="000000"/>
                </a:solidFill>
                <a:latin typeface="Segoe"/>
                <a:ea typeface="ＭＳ ゴシック"/>
              </a:rPr>
              <a:t>menu and select </a:t>
            </a:r>
            <a:r>
              <a:rPr lang="cs-CZ" sz="2000" b="1" i="0" u="none" strike="noStrike" baseline="0" smtClean="0">
                <a:solidFill>
                  <a:srgbClr val="000000"/>
                </a:solidFill>
                <a:latin typeface="Segoe"/>
                <a:ea typeface="ＭＳ ゴシック"/>
              </a:rPr>
              <a:t>Save</a:t>
            </a:r>
            <a:r>
              <a:rPr lang="cs-CZ" sz="2000" b="0" i="0" u="none" strike="noStrike" baseline="0" smtClean="0">
                <a:solidFill>
                  <a:srgbClr val="000000"/>
                </a:solidFill>
                <a:latin typeface="Segoe"/>
                <a:ea typeface="ＭＳ ゴシック"/>
              </a:rPr>
              <a:t>. Your screen should resemble the figure below.</a:t>
            </a:r>
          </a:p>
          <a:p>
            <a:pPr lvl="1" rtl="0">
              <a:spcBef>
                <a:spcPts val="300"/>
              </a:spcBef>
              <a:buAutoNum type="arabicPeriod" startAt="11"/>
            </a:pPr>
            <a:r>
              <a:rPr lang="cs-CZ" sz="2000" b="0" i="0" u="none" strike="noStrike" baseline="0" smtClean="0">
                <a:solidFill>
                  <a:srgbClr val="000000"/>
                </a:solidFill>
                <a:latin typeface="Segoe"/>
                <a:ea typeface="ＭＳ ゴシック"/>
              </a:rPr>
              <a:t>Switch to Report view to view your changes.</a:t>
            </a:r>
          </a:p>
          <a:p>
            <a:pPr lvl="1" rtl="0">
              <a:spcBef>
                <a:spcPts val="300"/>
              </a:spcBef>
              <a:buAutoNum type="arabicPeriod" startAt="11"/>
            </a:pPr>
            <a:r>
              <a:rPr lang="cs-CZ" sz="2000" b="1" i="0" u="none" strike="noStrike" baseline="0" smtClean="0">
                <a:solidFill>
                  <a:srgbClr val="000000"/>
                </a:solidFill>
                <a:latin typeface="Segoe"/>
                <a:ea typeface="ＭＳ ゴシック"/>
              </a:rPr>
              <a:t>SAVE </a:t>
            </a:r>
            <a:r>
              <a:rPr lang="cs-CZ" sz="2000" b="0" i="0" u="none" strike="noStrike" baseline="0" smtClean="0">
                <a:solidFill>
                  <a:srgbClr val="000000"/>
                </a:solidFill>
                <a:latin typeface="Segoe"/>
                <a:ea typeface="ＭＳ ゴシック"/>
              </a:rPr>
              <a:t>and </a:t>
            </a:r>
            <a:r>
              <a:rPr lang="cs-CZ" sz="2000" b="1" i="0" u="none" strike="noStrike" baseline="0" smtClean="0">
                <a:solidFill>
                  <a:srgbClr val="000000"/>
                </a:solidFill>
                <a:latin typeface="Segoe"/>
                <a:ea typeface="ＭＳ ゴシック"/>
              </a:rPr>
              <a:t>CLOSE </a:t>
            </a:r>
            <a:r>
              <a:rPr lang="cs-CZ" sz="2000" b="0" i="0" u="none" strike="noStrike" baseline="0" smtClean="0">
                <a:solidFill>
                  <a:srgbClr val="000000"/>
                </a:solidFill>
                <a:latin typeface="Segoe"/>
                <a:ea typeface="ＭＳ ゴシック"/>
              </a:rPr>
              <a:t>the report.</a:t>
            </a:r>
          </a:p>
          <a:p>
            <a:pPr lvl="0" rtl="0">
              <a:spcBef>
                <a:spcPts val="300"/>
              </a:spcBef>
            </a:pPr>
            <a:r>
              <a:rPr lang="cs-CZ" sz="2000" b="1" i="0" u="none" strike="noStrike" baseline="0" smtClean="0">
                <a:solidFill>
                  <a:srgbClr val="000000"/>
                </a:solidFill>
                <a:latin typeface="Segoe"/>
                <a:ea typeface="ＭＳ ゴシック"/>
              </a:rPr>
              <a:t>PAUSE. LEAVE </a:t>
            </a:r>
            <a:r>
              <a:rPr lang="cs-CZ" sz="2000" b="0" i="0" u="none" strike="noStrike" baseline="0" smtClean="0">
                <a:solidFill>
                  <a:srgbClr val="000000"/>
                </a:solidFill>
                <a:latin typeface="Segoe"/>
                <a:ea typeface="ＭＳ ゴシック"/>
              </a:rPr>
              <a:t>the database open to use in the next exercise.</a:t>
            </a:r>
            <a:endParaRPr lang="cs-CZ" sz="2000" b="0" i="0" u="none" strike="noStrike" baseline="0" smtClean="0">
              <a:solidFill>
                <a:srgbClr val="000000"/>
              </a:solidFill>
              <a:latin typeface="Univers-Light"/>
              <a:ea typeface="Univers-Light"/>
            </a:endParaRPr>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36</a:t>
            </a:fld>
            <a:endParaRPr lang="en-US"/>
          </a:p>
        </p:txBody>
      </p:sp>
      <p:pic>
        <p:nvPicPr>
          <p:cNvPr id="7" name="Picture 6" descr="132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3276600"/>
            <a:ext cx="5735769" cy="3129671"/>
          </a:xfrm>
          <a:prstGeom prst="rect">
            <a:avLst/>
          </a:prstGeom>
        </p:spPr>
      </p:pic>
    </p:spTree>
    <p:extLst>
      <p:ext uri="{BB962C8B-B14F-4D97-AF65-F5344CB8AC3E}">
        <p14:creationId xmlns:p14="http://schemas.microsoft.com/office/powerpoint/2010/main" val="18616730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Save a Database Object as Another File Type</a:t>
            </a:r>
          </a:p>
        </p:txBody>
      </p:sp>
      <p:sp>
        <p:nvSpPr>
          <p:cNvPr id="3" name="Text Placeholder 2"/>
          <p:cNvSpPr>
            <a:spLocks noGrp="1"/>
          </p:cNvSpPr>
          <p:nvPr>
            <p:ph type="body" idx="1"/>
          </p:nvPr>
        </p:nvSpPr>
        <p:spPr>
          <a:xfrm>
            <a:off x="457200" y="1524000"/>
            <a:ext cx="3733800" cy="4953000"/>
          </a:xfrm>
        </p:spPr>
        <p:txBody>
          <a:bodyPr/>
          <a:lstStyle/>
          <a:p>
            <a:pPr lvl="0" rtl="0"/>
            <a:r>
              <a:rPr lang="cs-CZ" sz="2000" b="1" i="0" u="none" strike="noStrike" baseline="0" smtClean="0">
                <a:solidFill>
                  <a:srgbClr val="000000"/>
                </a:solidFill>
                <a:latin typeface="Segoe"/>
                <a:ea typeface="ＭＳ ゴシック"/>
              </a:rPr>
              <a:t>USE </a:t>
            </a:r>
            <a:r>
              <a:rPr lang="cs-CZ" sz="2000" b="0" i="0" u="none" strike="noStrike" baseline="0" smtClean="0">
                <a:solidFill>
                  <a:srgbClr val="000000"/>
                </a:solidFill>
                <a:latin typeface="Segoe"/>
                <a:ea typeface="ＭＳ ゴシック"/>
              </a:rPr>
              <a:t>the database that is open from the previous exercise.</a:t>
            </a:r>
          </a:p>
          <a:p>
            <a:pPr lvl="1" rtl="0"/>
            <a:r>
              <a:rPr lang="cs-CZ" sz="2000" b="0" i="0" u="none" strike="noStrike" baseline="0" smtClean="0">
                <a:solidFill>
                  <a:srgbClr val="000000"/>
                </a:solidFill>
                <a:latin typeface="Segoe"/>
                <a:ea typeface="ＭＳ ゴシック"/>
              </a:rPr>
              <a:t>OPEN the Income &amp; Expenses Summary table.</a:t>
            </a:r>
          </a:p>
          <a:p>
            <a:pPr lvl="1" rtl="0"/>
            <a:r>
              <a:rPr lang="cs-CZ" sz="2000" b="0" i="0" u="none" strike="noStrike" baseline="0" smtClean="0">
                <a:solidFill>
                  <a:srgbClr val="000000"/>
                </a:solidFill>
                <a:latin typeface="Segoe"/>
                <a:ea typeface="ＭＳ ゴシック"/>
              </a:rPr>
              <a:t>Click the </a:t>
            </a:r>
            <a:r>
              <a:rPr lang="cs-CZ" sz="2000" b="1" i="0" u="none" strike="noStrike" baseline="0" smtClean="0">
                <a:solidFill>
                  <a:srgbClr val="000000"/>
                </a:solidFill>
                <a:latin typeface="Segoe"/>
                <a:ea typeface="ＭＳ ゴシック"/>
              </a:rPr>
              <a:t>FILE </a:t>
            </a:r>
            <a:r>
              <a:rPr lang="cs-CZ" sz="2000" b="0" i="0" u="none" strike="noStrike" baseline="0" smtClean="0">
                <a:solidFill>
                  <a:srgbClr val="000000"/>
                </a:solidFill>
                <a:latin typeface="Segoe"/>
                <a:ea typeface="ＭＳ ゴシック"/>
              </a:rPr>
              <a:t>tab, and then click the </a:t>
            </a:r>
            <a:r>
              <a:rPr lang="cs-CZ" sz="2000" b="1" i="0" u="none" strike="noStrike" baseline="0" smtClean="0">
                <a:solidFill>
                  <a:srgbClr val="000000"/>
                </a:solidFill>
                <a:latin typeface="Segoe"/>
                <a:ea typeface="ＭＳ ゴシック"/>
              </a:rPr>
              <a:t>Save As </a:t>
            </a:r>
            <a:r>
              <a:rPr lang="cs-CZ" sz="2000" b="0" i="0" u="none" strike="noStrike" baseline="0" smtClean="0">
                <a:solidFill>
                  <a:srgbClr val="000000"/>
                </a:solidFill>
                <a:latin typeface="Segoe"/>
                <a:ea typeface="ＭＳ ゴシック"/>
              </a:rPr>
              <a:t>tab to display the Save As menu. Click the </a:t>
            </a:r>
            <a:r>
              <a:rPr lang="cs-CZ" sz="2000" b="1" i="0" u="none" strike="noStrike" baseline="0" smtClean="0">
                <a:solidFill>
                  <a:srgbClr val="000000"/>
                </a:solidFill>
                <a:latin typeface="Segoe"/>
                <a:ea typeface="ＭＳ ゴシック"/>
              </a:rPr>
              <a:t>Save Object As </a:t>
            </a:r>
            <a:r>
              <a:rPr lang="cs-CZ" sz="2000" b="0" i="0" u="none" strike="noStrike" baseline="0" smtClean="0">
                <a:solidFill>
                  <a:srgbClr val="000000"/>
                </a:solidFill>
                <a:latin typeface="Segoe"/>
                <a:ea typeface="ＭＳ ゴシック"/>
              </a:rPr>
              <a:t>command in the File Types category, as shown at right.</a:t>
            </a:r>
            <a:endParaRPr lang="cs-CZ" sz="2000"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37</a:t>
            </a:fld>
            <a:endParaRPr lang="en-US"/>
          </a:p>
        </p:txBody>
      </p:sp>
      <p:pic>
        <p:nvPicPr>
          <p:cNvPr id="7" name="Picture 6" descr="1326.png"/>
          <p:cNvPicPr>
            <a:picLocks noChangeAspect="1"/>
          </p:cNvPicPr>
          <p:nvPr/>
        </p:nvPicPr>
        <p:blipFill rotWithShape="1">
          <a:blip r:embed="rId2">
            <a:extLst>
              <a:ext uri="{28A0092B-C50C-407E-A947-70E740481C1C}">
                <a14:useLocalDpi xmlns:a14="http://schemas.microsoft.com/office/drawing/2010/main" val="0"/>
              </a:ext>
            </a:extLst>
          </a:blip>
          <a:srcRect r="27298"/>
          <a:stretch/>
        </p:blipFill>
        <p:spPr>
          <a:xfrm>
            <a:off x="4191000" y="1600200"/>
            <a:ext cx="4487333" cy="3871022"/>
          </a:xfrm>
          <a:prstGeom prst="rect">
            <a:avLst/>
          </a:prstGeom>
        </p:spPr>
      </p:pic>
    </p:spTree>
    <p:extLst>
      <p:ext uri="{BB962C8B-B14F-4D97-AF65-F5344CB8AC3E}">
        <p14:creationId xmlns:p14="http://schemas.microsoft.com/office/powerpoint/2010/main" val="16627766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Save a Database Object as Another File Type</a:t>
            </a:r>
          </a:p>
        </p:txBody>
      </p:sp>
      <p:sp>
        <p:nvSpPr>
          <p:cNvPr id="3" name="Text Placeholder 2"/>
          <p:cNvSpPr>
            <a:spLocks noGrp="1"/>
          </p:cNvSpPr>
          <p:nvPr>
            <p:ph type="body" idx="1"/>
          </p:nvPr>
        </p:nvSpPr>
        <p:spPr/>
        <p:txBody>
          <a:bodyPr/>
          <a:lstStyle/>
          <a:p>
            <a:pPr lvl="1" rtl="0">
              <a:buFont typeface="+mj-lt"/>
              <a:buAutoNum type="arabicPeriod" startAt="3"/>
            </a:pPr>
            <a:r>
              <a:rPr lang="cs-CZ" sz="2000" b="0" i="0" u="none" strike="noStrike" baseline="0" smtClean="0">
                <a:latin typeface="Segoe"/>
                <a:ea typeface="ＭＳ ゴシック"/>
              </a:rPr>
              <a:t>Notice the Save Object As option </a:t>
            </a:r>
            <a:br>
              <a:rPr lang="cs-CZ" sz="2000" b="0" i="0" u="none" strike="noStrike" baseline="0" smtClean="0">
                <a:latin typeface="Segoe"/>
                <a:ea typeface="ＭＳ ゴシック"/>
              </a:rPr>
            </a:br>
            <a:r>
              <a:rPr lang="cs-CZ" sz="2000" b="0" i="0" u="none" strike="noStrike" baseline="0" smtClean="0">
                <a:latin typeface="Segoe"/>
                <a:ea typeface="ＭＳ ゴシック"/>
              </a:rPr>
              <a:t>is already highlighted in the Save </a:t>
            </a:r>
            <a:br>
              <a:rPr lang="cs-CZ" sz="2000" b="0" i="0" u="none" strike="noStrike" baseline="0" smtClean="0">
                <a:latin typeface="Segoe"/>
                <a:ea typeface="ＭＳ ゴシック"/>
              </a:rPr>
            </a:br>
            <a:r>
              <a:rPr lang="cs-CZ" sz="2000" b="0" i="0" u="none" strike="noStrike" baseline="0" smtClean="0">
                <a:latin typeface="Segoe"/>
                <a:ea typeface="ＭＳ ゴシック"/>
              </a:rPr>
              <a:t>the current database object </a:t>
            </a:r>
            <a:br>
              <a:rPr lang="cs-CZ" sz="2000" b="0" i="0" u="none" strike="noStrike" baseline="0" smtClean="0">
                <a:latin typeface="Segoe"/>
                <a:ea typeface="ＭＳ ゴシック"/>
              </a:rPr>
            </a:br>
            <a:r>
              <a:rPr lang="cs-CZ" sz="2000" b="0" i="0" u="none" strike="noStrike" baseline="0" smtClean="0">
                <a:latin typeface="Segoe"/>
                <a:ea typeface="ＭＳ ゴシック"/>
              </a:rPr>
              <a:t>category. Click the </a:t>
            </a:r>
            <a:r>
              <a:rPr lang="cs-CZ" sz="2000" b="1" i="0" u="none" strike="noStrike" baseline="0" smtClean="0">
                <a:latin typeface="Segoe"/>
                <a:ea typeface="ＭＳ ゴシック"/>
              </a:rPr>
              <a:t>Save As </a:t>
            </a:r>
            <a:br>
              <a:rPr lang="cs-CZ" sz="2000" b="1" i="0" u="none" strike="noStrike" baseline="0" smtClean="0">
                <a:latin typeface="Segoe"/>
                <a:ea typeface="ＭＳ ゴシック"/>
              </a:rPr>
            </a:br>
            <a:r>
              <a:rPr lang="cs-CZ" sz="2000" b="0" i="0" u="none" strike="noStrike" baseline="0" smtClean="0">
                <a:latin typeface="Segoe"/>
                <a:ea typeface="ＭＳ ゴシック"/>
              </a:rPr>
              <a:t>button. The Save As dialog box </a:t>
            </a:r>
            <a:br>
              <a:rPr lang="cs-CZ" sz="2000" b="0" i="0" u="none" strike="noStrike" baseline="0" smtClean="0">
                <a:latin typeface="Segoe"/>
                <a:ea typeface="ＭＳ ゴシック"/>
              </a:rPr>
            </a:br>
            <a:r>
              <a:rPr lang="cs-CZ" sz="2000" b="0" i="0" u="none" strike="noStrike" baseline="0" smtClean="0">
                <a:latin typeface="Segoe"/>
                <a:ea typeface="ＭＳ ゴシック"/>
              </a:rPr>
              <a:t>appears, as shown at right.</a:t>
            </a:r>
          </a:p>
          <a:p>
            <a:pPr lvl="1">
              <a:buFont typeface="+mj-lt"/>
              <a:buAutoNum type="arabicPeriod" startAt="4"/>
            </a:pPr>
            <a:r>
              <a:rPr lang="cs-CZ" sz="2000">
                <a:solidFill>
                  <a:srgbClr val="000000"/>
                </a:solidFill>
                <a:latin typeface="Segoe"/>
                <a:ea typeface="ＭＳ ゴシック"/>
              </a:rPr>
              <a:t>Key </a:t>
            </a:r>
            <a:r>
              <a:rPr lang="cs-CZ" sz="2000" b="1">
                <a:solidFill>
                  <a:srgbClr val="000000"/>
                </a:solidFill>
                <a:latin typeface="Segoe"/>
                <a:ea typeface="ＭＳ ゴシック"/>
              </a:rPr>
              <a:t>Summary Report </a:t>
            </a:r>
            <a:r>
              <a:rPr lang="cs-CZ" sz="2000">
                <a:solidFill>
                  <a:srgbClr val="000000"/>
                </a:solidFill>
                <a:latin typeface="Segoe"/>
                <a:ea typeface="ＭＳ ゴシック"/>
              </a:rPr>
              <a:t>in the Save box.</a:t>
            </a:r>
          </a:p>
          <a:p>
            <a:pPr lvl="1">
              <a:buAutoNum type="arabicPeriod" startAt="4"/>
            </a:pPr>
            <a:r>
              <a:rPr lang="cs-CZ" sz="2000">
                <a:solidFill>
                  <a:srgbClr val="000000"/>
                </a:solidFill>
                <a:latin typeface="Segoe"/>
                <a:ea typeface="ＭＳ ゴシック"/>
              </a:rPr>
              <a:t>Click the</a:t>
            </a:r>
            <a:r>
              <a:rPr lang="cs-CZ" sz="2000" b="1">
                <a:solidFill>
                  <a:srgbClr val="000000"/>
                </a:solidFill>
                <a:latin typeface="Segoe"/>
                <a:ea typeface="ＭＳ ゴシック"/>
              </a:rPr>
              <a:t> down arrow </a:t>
            </a:r>
            <a:r>
              <a:rPr lang="cs-CZ" sz="2000">
                <a:solidFill>
                  <a:srgbClr val="000000"/>
                </a:solidFill>
                <a:latin typeface="Segoe"/>
                <a:ea typeface="ＭＳ ゴシック"/>
              </a:rPr>
              <a:t>on the As menu and select</a:t>
            </a:r>
            <a:r>
              <a:rPr lang="cs-CZ" sz="2000" b="1">
                <a:solidFill>
                  <a:srgbClr val="000000"/>
                </a:solidFill>
                <a:latin typeface="Segoe"/>
                <a:ea typeface="ＭＳ ゴシック"/>
              </a:rPr>
              <a:t> Report</a:t>
            </a:r>
            <a:r>
              <a:rPr lang="cs-CZ" sz="2000">
                <a:solidFill>
                  <a:srgbClr val="000000"/>
                </a:solidFill>
                <a:latin typeface="Times New Roman"/>
                <a:ea typeface="ＭＳ ゴシック"/>
              </a:rPr>
              <a:t>.</a:t>
            </a:r>
          </a:p>
          <a:p>
            <a:pPr lvl="1">
              <a:buAutoNum type="arabicPeriod" startAt="4"/>
            </a:pPr>
            <a:r>
              <a:rPr lang="cs-CZ" sz="2000">
                <a:solidFill>
                  <a:srgbClr val="000000"/>
                </a:solidFill>
                <a:latin typeface="Segoe"/>
                <a:ea typeface="ＭＳ ゴシック"/>
              </a:rPr>
              <a:t>Click </a:t>
            </a:r>
            <a:r>
              <a:rPr lang="cs-CZ" sz="2000" b="1">
                <a:solidFill>
                  <a:srgbClr val="000000"/>
                </a:solidFill>
                <a:latin typeface="Segoe"/>
                <a:ea typeface="ＭＳ ゴシック"/>
              </a:rPr>
              <a:t>OK</a:t>
            </a:r>
            <a:r>
              <a:rPr lang="cs-CZ" sz="2000">
                <a:solidFill>
                  <a:srgbClr val="000000"/>
                </a:solidFill>
                <a:latin typeface="Segoe"/>
                <a:ea typeface="ＭＳ ゴシック"/>
              </a:rPr>
              <a:t>. The table object is saved as a report object and the new Summary Report appears in Layout view.</a:t>
            </a:r>
          </a:p>
          <a:p>
            <a:pPr lvl="0"/>
            <a:r>
              <a:rPr lang="cs-CZ" sz="2000" b="1">
                <a:solidFill>
                  <a:srgbClr val="000000"/>
                </a:solidFill>
                <a:latin typeface="Segoe"/>
                <a:ea typeface="ＭＳ ゴシック"/>
              </a:rPr>
              <a:t>PAUSE. LEAVE </a:t>
            </a:r>
            <a:r>
              <a:rPr lang="cs-CZ" sz="2000">
                <a:solidFill>
                  <a:srgbClr val="000000"/>
                </a:solidFill>
                <a:latin typeface="Segoe"/>
                <a:ea typeface="ＭＳ ゴシック"/>
              </a:rPr>
              <a:t>the report open to use in the next exercise.</a:t>
            </a:r>
            <a:endParaRPr lang="cs-CZ" sz="2000">
              <a:solidFill>
                <a:srgbClr val="000000"/>
              </a:solidFill>
              <a:latin typeface="Univers-Light"/>
              <a:ea typeface="Univers-Light"/>
            </a:endParaRPr>
          </a:p>
          <a:p>
            <a:pPr lvl="1" rtl="0">
              <a:buFont typeface="+mj-lt"/>
              <a:buAutoNum type="arabicPeriod" startAt="3"/>
            </a:pPr>
            <a:endParaRPr lang="cs-CZ" sz="2000" b="0" i="0" u="none" strike="noStrike" baseline="0" smtClean="0">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38</a:t>
            </a:fld>
            <a:endParaRPr lang="en-US"/>
          </a:p>
        </p:txBody>
      </p:sp>
      <p:pic>
        <p:nvPicPr>
          <p:cNvPr id="7" name="Picture 6" descr="132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42467" y="1600201"/>
            <a:ext cx="3314700" cy="1686138"/>
          </a:xfrm>
          <a:prstGeom prst="rect">
            <a:avLst/>
          </a:prstGeom>
        </p:spPr>
      </p:pic>
    </p:spTree>
    <p:extLst>
      <p:ext uri="{BB962C8B-B14F-4D97-AF65-F5344CB8AC3E}">
        <p14:creationId xmlns:p14="http://schemas.microsoft.com/office/powerpoint/2010/main" val="9743269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Print a Database Object</a:t>
            </a:r>
          </a:p>
        </p:txBody>
      </p:sp>
      <p:sp>
        <p:nvSpPr>
          <p:cNvPr id="3" name="Text Placeholder 2"/>
          <p:cNvSpPr>
            <a:spLocks noGrp="1"/>
          </p:cNvSpPr>
          <p:nvPr>
            <p:ph type="body" idx="1"/>
          </p:nvPr>
        </p:nvSpPr>
        <p:spPr>
          <a:xfrm>
            <a:off x="457200" y="1524000"/>
            <a:ext cx="4495800" cy="4953000"/>
          </a:xfrm>
        </p:spPr>
        <p:txBody>
          <a:bodyPr/>
          <a:lstStyle/>
          <a:p>
            <a:pPr lvl="0" rtl="0"/>
            <a:r>
              <a:rPr lang="cs-CZ" b="1" i="0" u="none" strike="noStrike" baseline="0" smtClean="0">
                <a:solidFill>
                  <a:srgbClr val="000000"/>
                </a:solidFill>
                <a:latin typeface="Segoe"/>
                <a:ea typeface="ＭＳ ゴシック"/>
              </a:rPr>
              <a:t>USE </a:t>
            </a:r>
            <a:r>
              <a:rPr lang="cs-CZ" b="0" i="0" u="none" strike="noStrike" baseline="0" smtClean="0">
                <a:solidFill>
                  <a:srgbClr val="000000"/>
                </a:solidFill>
                <a:latin typeface="Segoe"/>
                <a:ea typeface="ＭＳ ゴシック"/>
              </a:rPr>
              <a:t>the report that is open from the previous exercise.</a:t>
            </a:r>
          </a:p>
          <a:p>
            <a:pPr lvl="1" rtl="0"/>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FILE </a:t>
            </a:r>
            <a:r>
              <a:rPr lang="cs-CZ" b="0" i="0" u="none" strike="noStrike" baseline="0" smtClean="0">
                <a:solidFill>
                  <a:srgbClr val="000000"/>
                </a:solidFill>
                <a:latin typeface="Segoe"/>
                <a:ea typeface="ＭＳ ゴシック"/>
              </a:rPr>
              <a:t>tab and select the </a:t>
            </a:r>
            <a:r>
              <a:rPr lang="cs-CZ" b="1" i="0" u="none" strike="noStrike" baseline="0" smtClean="0">
                <a:solidFill>
                  <a:srgbClr val="000000"/>
                </a:solidFill>
                <a:latin typeface="Segoe"/>
                <a:ea typeface="ＭＳ ゴシック"/>
              </a:rPr>
              <a:t>Print </a:t>
            </a:r>
            <a:r>
              <a:rPr lang="cs-CZ" b="0" i="0" u="none" strike="noStrike" baseline="0" smtClean="0">
                <a:solidFill>
                  <a:srgbClr val="000000"/>
                </a:solidFill>
                <a:latin typeface="Segoe"/>
                <a:ea typeface="ＭＳ ゴシック"/>
              </a:rPr>
              <a:t>tab on the menu. The Print tab displays available options, as shown at right.</a:t>
            </a:r>
            <a:endParaRPr lang="cs-CZ"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39</a:t>
            </a:fld>
            <a:endParaRPr lang="en-US"/>
          </a:p>
        </p:txBody>
      </p:sp>
      <p:pic>
        <p:nvPicPr>
          <p:cNvPr id="7" name="Picture 6" descr="132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200" y="1600200"/>
            <a:ext cx="3632988" cy="4427244"/>
          </a:xfrm>
          <a:prstGeom prst="rect">
            <a:avLst/>
          </a:prstGeom>
        </p:spPr>
      </p:pic>
    </p:spTree>
    <p:extLst>
      <p:ext uri="{BB962C8B-B14F-4D97-AF65-F5344CB8AC3E}">
        <p14:creationId xmlns:p14="http://schemas.microsoft.com/office/powerpoint/2010/main" val="389159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Create a Chart</a:t>
            </a:r>
          </a:p>
        </p:txBody>
      </p:sp>
      <p:sp>
        <p:nvSpPr>
          <p:cNvPr id="3" name="Text Placeholder 2"/>
          <p:cNvSpPr>
            <a:spLocks noGrp="1"/>
          </p:cNvSpPr>
          <p:nvPr>
            <p:ph type="body" idx="1"/>
          </p:nvPr>
        </p:nvSpPr>
        <p:spPr/>
        <p:txBody>
          <a:bodyPr/>
          <a:lstStyle/>
          <a:p>
            <a:pPr lvl="1" rtl="0">
              <a:buFont typeface="+mj-lt"/>
              <a:buAutoNum type="arabicPeriod" startAt="6"/>
            </a:pPr>
            <a:r>
              <a:rPr lang="en-US" sz="2000" b="0" i="0" u="none" strike="noStrike" baseline="0" smtClean="0">
                <a:latin typeface="Segoe"/>
                <a:ea typeface="ＭＳ ゴシック"/>
              </a:rPr>
              <a:t>Click in the upper-left corner of the Page Footer section and drag to the lower-right corner to create a rectangular placeholder where the chart will be inserted, shown below.</a:t>
            </a:r>
            <a:endParaRPr lang="en-US" sz="2000" b="0" i="0" u="none" strike="noStrike" baseline="0" smtClean="0">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4</a:t>
            </a:fld>
            <a:endParaRPr lang="en-US"/>
          </a:p>
        </p:txBody>
      </p:sp>
      <p:pic>
        <p:nvPicPr>
          <p:cNvPr id="7" name="Picture 6" descr="130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8400" y="2667000"/>
            <a:ext cx="5532646" cy="3581400"/>
          </a:xfrm>
          <a:prstGeom prst="rect">
            <a:avLst/>
          </a:prstGeom>
        </p:spPr>
      </p:pic>
    </p:spTree>
    <p:extLst>
      <p:ext uri="{BB962C8B-B14F-4D97-AF65-F5344CB8AC3E}">
        <p14:creationId xmlns:p14="http://schemas.microsoft.com/office/powerpoint/2010/main" val="41237190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Print a Database Object</a:t>
            </a:r>
          </a:p>
        </p:txBody>
      </p:sp>
      <p:sp>
        <p:nvSpPr>
          <p:cNvPr id="3" name="Text Placeholder 2"/>
          <p:cNvSpPr>
            <a:spLocks noGrp="1"/>
          </p:cNvSpPr>
          <p:nvPr>
            <p:ph type="body" idx="1"/>
          </p:nvPr>
        </p:nvSpPr>
        <p:spPr/>
        <p:txBody>
          <a:bodyPr/>
          <a:lstStyle/>
          <a:p>
            <a:pPr lvl="1" rtl="0">
              <a:buFont typeface="+mj-lt"/>
              <a:buAutoNum type="arabicPeriod" startAt="2"/>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Print </a:t>
            </a:r>
            <a:r>
              <a:rPr lang="cs-CZ" b="0" i="0" u="none" strike="noStrike" baseline="0" smtClean="0">
                <a:solidFill>
                  <a:srgbClr val="000000"/>
                </a:solidFill>
                <a:latin typeface="Segoe"/>
                <a:ea typeface="ＭＳ ゴシック"/>
              </a:rPr>
              <a:t>button. The Print dialog box appears, as shown below.</a:t>
            </a:r>
            <a:endParaRPr lang="cs-CZ"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40</a:t>
            </a:fld>
            <a:endParaRPr lang="en-US"/>
          </a:p>
        </p:txBody>
      </p:sp>
      <p:pic>
        <p:nvPicPr>
          <p:cNvPr id="7" name="Picture 6" descr="132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0800" y="2514600"/>
            <a:ext cx="4538134" cy="3124200"/>
          </a:xfrm>
          <a:prstGeom prst="rect">
            <a:avLst/>
          </a:prstGeom>
        </p:spPr>
      </p:pic>
    </p:spTree>
    <p:extLst>
      <p:ext uri="{BB962C8B-B14F-4D97-AF65-F5344CB8AC3E}">
        <p14:creationId xmlns:p14="http://schemas.microsoft.com/office/powerpoint/2010/main" val="38834025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Print a Database Object</a:t>
            </a:r>
          </a:p>
        </p:txBody>
      </p:sp>
      <p:sp>
        <p:nvSpPr>
          <p:cNvPr id="3" name="Text Placeholder 2"/>
          <p:cNvSpPr>
            <a:spLocks noGrp="1"/>
          </p:cNvSpPr>
          <p:nvPr>
            <p:ph type="body" idx="1"/>
          </p:nvPr>
        </p:nvSpPr>
        <p:spPr>
          <a:xfrm>
            <a:off x="457200" y="1524000"/>
            <a:ext cx="4114800" cy="4953000"/>
          </a:xfrm>
        </p:spPr>
        <p:txBody>
          <a:bodyPr/>
          <a:lstStyle/>
          <a:p>
            <a:pPr lvl="1" rtl="0">
              <a:buFont typeface="+mj-lt"/>
              <a:buAutoNum type="arabicPeriod" startAt="3"/>
            </a:pPr>
            <a:r>
              <a:rPr lang="cs-CZ" sz="2100" b="0" i="0" u="none" strike="noStrike" baseline="0" smtClean="0">
                <a:solidFill>
                  <a:srgbClr val="000000"/>
                </a:solidFill>
                <a:latin typeface="Segoe"/>
                <a:ea typeface="ＭＳ ゴシック"/>
              </a:rPr>
              <a:t>Click the </a:t>
            </a:r>
            <a:r>
              <a:rPr lang="cs-CZ" sz="2100" b="1" i="0" u="none" strike="noStrike" baseline="0" smtClean="0">
                <a:solidFill>
                  <a:srgbClr val="000000"/>
                </a:solidFill>
                <a:latin typeface="Segoe"/>
                <a:ea typeface="ＭＳ ゴシック"/>
              </a:rPr>
              <a:t>Properties </a:t>
            </a:r>
            <a:r>
              <a:rPr lang="cs-CZ" sz="2100" b="0" i="0" u="none" strike="noStrike" baseline="0" smtClean="0">
                <a:solidFill>
                  <a:srgbClr val="000000"/>
                </a:solidFill>
                <a:latin typeface="Segoe"/>
                <a:ea typeface="ＭＳ ゴシック"/>
              </a:rPr>
              <a:t>button. The Properties dialog box appears, as shown at right. Depending on your type of printer, the Properties dialog box could be different. You can change the quality, paper, printing, and orientation options available for your printer. Click the </a:t>
            </a:r>
            <a:r>
              <a:rPr lang="cs-CZ" sz="2100" b="1" i="0" u="none" strike="noStrike" baseline="0" smtClean="0">
                <a:solidFill>
                  <a:srgbClr val="000000"/>
                </a:solidFill>
                <a:latin typeface="Segoe"/>
                <a:ea typeface="ＭＳ ゴシック"/>
              </a:rPr>
              <a:t>Cancel </a:t>
            </a:r>
            <a:r>
              <a:rPr lang="cs-CZ" sz="2100" b="0" i="0" u="none" strike="noStrike" baseline="0" smtClean="0">
                <a:solidFill>
                  <a:srgbClr val="000000"/>
                </a:solidFill>
                <a:latin typeface="Segoe"/>
                <a:ea typeface="ＭＳ ゴシック"/>
              </a:rPr>
              <a:t>button.</a:t>
            </a:r>
            <a:endParaRPr lang="cs-CZ" sz="2100"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41</a:t>
            </a:fld>
            <a:endParaRPr lang="en-US"/>
          </a:p>
        </p:txBody>
      </p:sp>
      <p:pic>
        <p:nvPicPr>
          <p:cNvPr id="7" name="Picture 6" descr="133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8200" y="1600200"/>
            <a:ext cx="3996267" cy="3739479"/>
          </a:xfrm>
          <a:prstGeom prst="rect">
            <a:avLst/>
          </a:prstGeom>
        </p:spPr>
      </p:pic>
    </p:spTree>
    <p:extLst>
      <p:ext uri="{BB962C8B-B14F-4D97-AF65-F5344CB8AC3E}">
        <p14:creationId xmlns:p14="http://schemas.microsoft.com/office/powerpoint/2010/main" val="12163443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Print a Database Object</a:t>
            </a:r>
          </a:p>
        </p:txBody>
      </p:sp>
      <p:sp>
        <p:nvSpPr>
          <p:cNvPr id="3" name="Text Placeholder 2"/>
          <p:cNvSpPr>
            <a:spLocks noGrp="1"/>
          </p:cNvSpPr>
          <p:nvPr>
            <p:ph type="body" idx="1"/>
          </p:nvPr>
        </p:nvSpPr>
        <p:spPr>
          <a:xfrm>
            <a:off x="457200" y="1524000"/>
            <a:ext cx="4572000" cy="4953000"/>
          </a:xfrm>
        </p:spPr>
        <p:txBody>
          <a:bodyPr/>
          <a:lstStyle/>
          <a:p>
            <a:pPr lvl="1" rtl="0">
              <a:buFont typeface="+mj-lt"/>
              <a:buAutoNum type="arabicPeriod" startAt="4"/>
            </a:pPr>
            <a:r>
              <a:rPr lang="cs-CZ" b="0" i="0" u="none" strike="noStrike" baseline="0" smtClean="0">
                <a:solidFill>
                  <a:srgbClr val="000000"/>
                </a:solidFill>
                <a:latin typeface="Segoe"/>
                <a:ea typeface="ＭＳ ゴシック"/>
              </a:rPr>
              <a:t>Click the </a:t>
            </a:r>
            <a:r>
              <a:rPr lang="cs-CZ" b="1" i="0" u="none" strike="noStrike" baseline="0" smtClean="0">
                <a:solidFill>
                  <a:srgbClr val="000000"/>
                </a:solidFill>
                <a:latin typeface="Segoe"/>
                <a:ea typeface="ＭＳ ゴシック"/>
              </a:rPr>
              <a:t>Setup </a:t>
            </a:r>
            <a:r>
              <a:rPr lang="cs-CZ" b="0" i="0" u="none" strike="noStrike" baseline="0" smtClean="0">
                <a:solidFill>
                  <a:srgbClr val="000000"/>
                </a:solidFill>
                <a:latin typeface="Segoe"/>
                <a:ea typeface="ＭＳ ゴシック"/>
              </a:rPr>
              <a:t>button. The Page Setup dialog box appears, as shown at right. Click the </a:t>
            </a:r>
            <a:r>
              <a:rPr lang="cs-CZ" b="1" i="0" u="none" strike="noStrike" baseline="0" smtClean="0">
                <a:solidFill>
                  <a:srgbClr val="000000"/>
                </a:solidFill>
                <a:latin typeface="Segoe"/>
                <a:ea typeface="ＭＳ ゴシック"/>
              </a:rPr>
              <a:t>Cancel </a:t>
            </a:r>
            <a:r>
              <a:rPr lang="cs-CZ" b="0" i="0" u="none" strike="noStrike" baseline="0" smtClean="0">
                <a:solidFill>
                  <a:srgbClr val="000000"/>
                </a:solidFill>
                <a:latin typeface="Segoe"/>
                <a:ea typeface="ＭＳ ゴシック"/>
              </a:rPr>
              <a:t>button.</a:t>
            </a: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42</a:t>
            </a:fld>
            <a:endParaRPr lang="en-US"/>
          </a:p>
        </p:txBody>
      </p:sp>
      <p:pic>
        <p:nvPicPr>
          <p:cNvPr id="7" name="Picture 6" descr="133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5400" y="1524000"/>
            <a:ext cx="3549650" cy="3717003"/>
          </a:xfrm>
          <a:prstGeom prst="rect">
            <a:avLst/>
          </a:prstGeom>
        </p:spPr>
      </p:pic>
    </p:spTree>
    <p:extLst>
      <p:ext uri="{BB962C8B-B14F-4D97-AF65-F5344CB8AC3E}">
        <p14:creationId xmlns:p14="http://schemas.microsoft.com/office/powerpoint/2010/main" val="16914966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Step by Step: Print a Database Object</a:t>
            </a:r>
          </a:p>
        </p:txBody>
      </p:sp>
      <p:sp>
        <p:nvSpPr>
          <p:cNvPr id="3" name="Text Placeholder 2"/>
          <p:cNvSpPr>
            <a:spLocks noGrp="1"/>
          </p:cNvSpPr>
          <p:nvPr>
            <p:ph type="body" idx="1"/>
          </p:nvPr>
        </p:nvSpPr>
        <p:spPr/>
        <p:txBody>
          <a:bodyPr/>
          <a:lstStyle/>
          <a:p>
            <a:pPr lvl="1" rtl="0">
              <a:buFont typeface="+mj-lt"/>
              <a:buAutoNum type="arabicPeriod" startAt="5"/>
            </a:pPr>
            <a:r>
              <a:rPr lang="cs-CZ" b="0" i="0" u="none" strike="noStrike" baseline="0" smtClean="0">
                <a:solidFill>
                  <a:srgbClr val="000000"/>
                </a:solidFill>
                <a:latin typeface="Segoe"/>
                <a:ea typeface="ＭＳ ゴシック"/>
              </a:rPr>
              <a:t>In the Copies section of the Print dialog box, click the </a:t>
            </a:r>
            <a:r>
              <a:rPr lang="cs-CZ" b="1" i="0" u="none" strike="noStrike" baseline="0" smtClean="0">
                <a:solidFill>
                  <a:srgbClr val="000000"/>
                </a:solidFill>
                <a:latin typeface="Segoe"/>
                <a:ea typeface="ＭＳ ゴシック"/>
              </a:rPr>
              <a:t>up arrow </a:t>
            </a:r>
            <a:r>
              <a:rPr lang="cs-CZ" b="0" i="0" u="none" strike="noStrike" baseline="0" smtClean="0">
                <a:solidFill>
                  <a:srgbClr val="000000"/>
                </a:solidFill>
                <a:latin typeface="Segoe"/>
                <a:ea typeface="ＭＳ ゴシック"/>
              </a:rPr>
              <a:t>in the Number of Copies menu to change the number of copies to </a:t>
            </a:r>
            <a:r>
              <a:rPr lang="cs-CZ" b="1" i="0" u="none" strike="noStrike" baseline="0" smtClean="0">
                <a:solidFill>
                  <a:srgbClr val="000000"/>
                </a:solidFill>
                <a:latin typeface="Segoe"/>
                <a:ea typeface="ＭＳ ゴシック"/>
              </a:rPr>
              <a:t>2</a:t>
            </a:r>
            <a:r>
              <a:rPr lang="cs-CZ" b="0" i="0" u="none" strike="noStrike" baseline="0" smtClean="0">
                <a:solidFill>
                  <a:srgbClr val="000000"/>
                </a:solidFill>
                <a:latin typeface="Times New Roman"/>
                <a:ea typeface="ＭＳ ゴシック"/>
              </a:rPr>
              <a:t>.</a:t>
            </a:r>
          </a:p>
          <a:p>
            <a:pPr lvl="1" rtl="0">
              <a:buAutoNum type="arabicPeriod" startAt="5"/>
            </a:pPr>
            <a:r>
              <a:rPr lang="cs-CZ" b="0" i="0" u="none" strike="noStrike" baseline="0" smtClean="0">
                <a:solidFill>
                  <a:srgbClr val="000000"/>
                </a:solidFill>
                <a:latin typeface="Segoe"/>
                <a:ea typeface="ＭＳ ゴシック"/>
              </a:rPr>
              <a:t>Click </a:t>
            </a:r>
            <a:r>
              <a:rPr lang="cs-CZ" b="1" i="0" u="none" strike="noStrike" baseline="0" smtClean="0">
                <a:solidFill>
                  <a:srgbClr val="000000"/>
                </a:solidFill>
                <a:latin typeface="Segoe"/>
                <a:ea typeface="ＭＳ ゴシック"/>
              </a:rPr>
              <a:t>OK </a:t>
            </a:r>
            <a:r>
              <a:rPr lang="cs-CZ" b="0" i="0" u="none" strike="noStrike" baseline="0" smtClean="0">
                <a:solidFill>
                  <a:srgbClr val="000000"/>
                </a:solidFill>
                <a:latin typeface="Segoe"/>
                <a:ea typeface="ＭＳ ゴシック"/>
              </a:rPr>
              <a:t>to print two copies of the report, or click </a:t>
            </a:r>
            <a:r>
              <a:rPr lang="cs-CZ" b="1" i="0" u="none" strike="noStrike" baseline="0" smtClean="0">
                <a:solidFill>
                  <a:srgbClr val="000000"/>
                </a:solidFill>
                <a:latin typeface="Segoe"/>
                <a:ea typeface="ＭＳ ゴシック"/>
              </a:rPr>
              <a:t>Cancel </a:t>
            </a:r>
            <a:r>
              <a:rPr lang="cs-CZ" b="0" i="0" u="none" strike="noStrike" baseline="0" smtClean="0">
                <a:solidFill>
                  <a:srgbClr val="000000"/>
                </a:solidFill>
                <a:latin typeface="Segoe"/>
                <a:ea typeface="ＭＳ ゴシック"/>
              </a:rPr>
              <a:t>(if you choose not to Print).</a:t>
            </a:r>
          </a:p>
          <a:p>
            <a:pPr lvl="1" rtl="0">
              <a:buAutoNum type="arabicPeriod" startAt="5"/>
            </a:pPr>
            <a:r>
              <a:rPr lang="cs-CZ" b="1" i="0" u="none" strike="noStrike" baseline="0" smtClean="0">
                <a:solidFill>
                  <a:srgbClr val="000000"/>
                </a:solidFill>
                <a:latin typeface="Segoe"/>
                <a:ea typeface="ＭＳ ゴシック"/>
              </a:rPr>
              <a:t>CLOSE </a:t>
            </a:r>
            <a:r>
              <a:rPr lang="cs-CZ" b="0" i="0" u="none" strike="noStrike" baseline="0" smtClean="0">
                <a:solidFill>
                  <a:srgbClr val="000000"/>
                </a:solidFill>
                <a:latin typeface="Segoe"/>
                <a:ea typeface="ＭＳ ゴシック"/>
              </a:rPr>
              <a:t>the report and table.</a:t>
            </a:r>
          </a:p>
          <a:p>
            <a:pPr lvl="0" rtl="0"/>
            <a:r>
              <a:rPr lang="cs-CZ" b="1" i="0" u="none" strike="noStrike" baseline="0" smtClean="0">
                <a:solidFill>
                  <a:srgbClr val="000000"/>
                </a:solidFill>
                <a:latin typeface="Segoe"/>
                <a:ea typeface="ＭＳ ゴシック"/>
              </a:rPr>
              <a:t>CLOSE </a:t>
            </a:r>
            <a:r>
              <a:rPr lang="cs-CZ" b="0" i="0" u="none" strike="noStrike" baseline="0" smtClean="0">
                <a:solidFill>
                  <a:srgbClr val="000000"/>
                </a:solidFill>
                <a:latin typeface="Segoe"/>
                <a:ea typeface="ＭＳ ゴシック"/>
              </a:rPr>
              <a:t>the database.</a:t>
            </a:r>
            <a:endParaRPr lang="cs-CZ" b="0" i="0" u="none" strike="noStrike" baseline="0" smtClean="0">
              <a:solidFill>
                <a:srgbClr val="000000"/>
              </a:solidFill>
              <a:latin typeface="Univers-Light"/>
              <a:ea typeface="Univers-Light"/>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43</a:t>
            </a:fld>
            <a:endParaRPr lang="en-US"/>
          </a:p>
        </p:txBody>
      </p:sp>
    </p:spTree>
    <p:extLst>
      <p:ext uri="{BB962C8B-B14F-4D97-AF65-F5344CB8AC3E}">
        <p14:creationId xmlns:p14="http://schemas.microsoft.com/office/powerpoint/2010/main" val="9605462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cs-CZ" b="0" i="0" u="none" strike="noStrike" baseline="0" smtClean="0">
                <a:solidFill>
                  <a:srgbClr val="BA141A"/>
                </a:solidFill>
                <a:latin typeface="Segoe"/>
                <a:ea typeface="ＭＳ ゴシック"/>
              </a:rPr>
              <a:t>Skill Summary</a:t>
            </a: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44</a:t>
            </a:fld>
            <a:endParaRPr lang="en-US"/>
          </a:p>
        </p:txBody>
      </p:sp>
      <p:pic>
        <p:nvPicPr>
          <p:cNvPr id="7" name="Picture 6" descr="130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1600200"/>
            <a:ext cx="8034867" cy="2293097"/>
          </a:xfrm>
          <a:prstGeom prst="rect">
            <a:avLst/>
          </a:prstGeom>
        </p:spPr>
      </p:pic>
    </p:spTree>
    <p:extLst>
      <p:ext uri="{BB962C8B-B14F-4D97-AF65-F5344CB8AC3E}">
        <p14:creationId xmlns:p14="http://schemas.microsoft.com/office/powerpoint/2010/main" val="2130072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Create a Chart</a:t>
            </a:r>
          </a:p>
        </p:txBody>
      </p:sp>
      <p:sp>
        <p:nvSpPr>
          <p:cNvPr id="3" name="Text Placeholder 2"/>
          <p:cNvSpPr>
            <a:spLocks noGrp="1"/>
          </p:cNvSpPr>
          <p:nvPr>
            <p:ph type="body" idx="1"/>
          </p:nvPr>
        </p:nvSpPr>
        <p:spPr>
          <a:xfrm>
            <a:off x="457200" y="1524000"/>
            <a:ext cx="3352800" cy="4953000"/>
          </a:xfrm>
        </p:spPr>
        <p:txBody>
          <a:bodyPr/>
          <a:lstStyle/>
          <a:p>
            <a:pPr lvl="1" rtl="0">
              <a:buFont typeface="+mj-lt"/>
              <a:buAutoNum type="arabicPeriod" startAt="7"/>
            </a:pPr>
            <a:r>
              <a:rPr lang="en-US" b="0" i="0" u="none" strike="noStrike" baseline="0" smtClean="0">
                <a:solidFill>
                  <a:srgbClr val="000000"/>
                </a:solidFill>
                <a:latin typeface="Segoe"/>
                <a:ea typeface="ＭＳ ゴシック"/>
              </a:rPr>
              <a:t>Release the mouse button. The first Chart Wizard dialog box appears, as shown at right.</a:t>
            </a: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5</a:t>
            </a:fld>
            <a:endParaRPr lang="en-US"/>
          </a:p>
        </p:txBody>
      </p:sp>
      <p:pic>
        <p:nvPicPr>
          <p:cNvPr id="7" name="Picture 6" descr="130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6200" y="1600200"/>
            <a:ext cx="4819650" cy="3152226"/>
          </a:xfrm>
          <a:prstGeom prst="rect">
            <a:avLst/>
          </a:prstGeom>
        </p:spPr>
      </p:pic>
    </p:spTree>
    <p:extLst>
      <p:ext uri="{BB962C8B-B14F-4D97-AF65-F5344CB8AC3E}">
        <p14:creationId xmlns:p14="http://schemas.microsoft.com/office/powerpoint/2010/main" val="618194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rgbClr val="BA141A"/>
                </a:solidFill>
                <a:latin typeface="Segoe"/>
                <a:ea typeface="ＭＳ ゴシック"/>
              </a:rPr>
              <a:t>Step by Step: Create a Chart</a:t>
            </a:r>
            <a:endParaRPr lang="en-US"/>
          </a:p>
        </p:txBody>
      </p:sp>
      <p:sp>
        <p:nvSpPr>
          <p:cNvPr id="3" name="Content Placeholder 2"/>
          <p:cNvSpPr>
            <a:spLocks noGrp="1"/>
          </p:cNvSpPr>
          <p:nvPr>
            <p:ph idx="1"/>
          </p:nvPr>
        </p:nvSpPr>
        <p:spPr>
          <a:xfrm>
            <a:off x="457200" y="1524000"/>
            <a:ext cx="3200400" cy="4953000"/>
          </a:xfrm>
        </p:spPr>
        <p:txBody>
          <a:bodyPr/>
          <a:lstStyle/>
          <a:p>
            <a:pPr marL="457200" lvl="1" indent="-457200">
              <a:buFont typeface="+mj-lt"/>
              <a:buAutoNum type="arabicPeriod" startAt="8"/>
            </a:pPr>
            <a:r>
              <a:rPr lang="en-US">
                <a:solidFill>
                  <a:srgbClr val="000000"/>
                </a:solidFill>
                <a:latin typeface="Segoe"/>
                <a:ea typeface="ＭＳ ゴシック"/>
              </a:rPr>
              <a:t>Select the </a:t>
            </a:r>
            <a:r>
              <a:rPr lang="en-US" b="1">
                <a:solidFill>
                  <a:srgbClr val="000000"/>
                </a:solidFill>
                <a:latin typeface="Segoe"/>
                <a:ea typeface="ＭＳ ゴシック"/>
              </a:rPr>
              <a:t>Income &amp; Expenses Summary </a:t>
            </a:r>
            <a:r>
              <a:rPr lang="en-US">
                <a:solidFill>
                  <a:srgbClr val="000000"/>
                </a:solidFill>
                <a:latin typeface="Segoe"/>
                <a:ea typeface="ＭＳ ゴシック"/>
              </a:rPr>
              <a:t>table as your data source and click the </a:t>
            </a:r>
            <a:r>
              <a:rPr lang="en-US" b="1">
                <a:solidFill>
                  <a:srgbClr val="000000"/>
                </a:solidFill>
                <a:latin typeface="Segoe"/>
                <a:ea typeface="ＭＳ ゴシック"/>
              </a:rPr>
              <a:t>Next </a:t>
            </a:r>
            <a:r>
              <a:rPr lang="en-US">
                <a:solidFill>
                  <a:srgbClr val="000000"/>
                </a:solidFill>
                <a:latin typeface="Segoe"/>
                <a:ea typeface="ＭＳ ゴシック"/>
              </a:rPr>
              <a:t>button. The second Chart Wizard dialog box appears, as shown at right.</a:t>
            </a:r>
            <a:endParaRPr lang="en-US">
              <a:solidFill>
                <a:srgbClr val="000000"/>
              </a:solidFill>
              <a:latin typeface="Univers-Light"/>
              <a:ea typeface="ＭＳ ゴシック"/>
            </a:endParaRPr>
          </a:p>
          <a:p>
            <a:endParaRPr lang="en-US"/>
          </a:p>
        </p:txBody>
      </p:sp>
      <p:sp>
        <p:nvSpPr>
          <p:cNvPr id="4" name="Date Placeholder 3"/>
          <p:cNvSpPr>
            <a:spLocks noGrp="1"/>
          </p:cNvSpPr>
          <p:nvPr>
            <p:ph type="dt" sz="half" idx="10"/>
          </p:nvPr>
        </p:nvSpPr>
        <p:spPr/>
        <p:txBody>
          <a:bodyPr/>
          <a:lstStyle/>
          <a:p>
            <a:pPr>
              <a:defRPr/>
            </a:pPr>
            <a:r>
              <a:rPr lang="en-US" smtClean="0"/>
              <a:t>© 2014, John Wiley &amp; Sons, Inc.</a:t>
            </a:r>
            <a:endParaRPr lang="en-US" dirty="0"/>
          </a:p>
        </p:txBody>
      </p:sp>
      <p:sp>
        <p:nvSpPr>
          <p:cNvPr id="5" name="Footer Placeholder 4"/>
          <p:cNvSpPr>
            <a:spLocks noGrp="1"/>
          </p:cNvSpPr>
          <p:nvPr>
            <p:ph type="ftr" sz="quarter" idx="11"/>
          </p:nvPr>
        </p:nvSpPr>
        <p:spPr/>
        <p:txBody>
          <a:bodyPr/>
          <a:lstStyle/>
          <a:p>
            <a:pPr>
              <a:defRPr/>
            </a:pPr>
            <a:r>
              <a:rPr lang="en-US" dirty="0" smtClean="0"/>
              <a:t>Microsoft Official Academic Course, Microsoft Access 2013</a:t>
            </a:r>
            <a:endParaRPr lang="en-US" dirty="0"/>
          </a:p>
        </p:txBody>
      </p:sp>
      <p:sp>
        <p:nvSpPr>
          <p:cNvPr id="6" name="Slide Number Placeholder 5"/>
          <p:cNvSpPr>
            <a:spLocks noGrp="1"/>
          </p:cNvSpPr>
          <p:nvPr>
            <p:ph type="sldNum" sz="quarter" idx="12"/>
          </p:nvPr>
        </p:nvSpPr>
        <p:spPr/>
        <p:txBody>
          <a:bodyPr/>
          <a:lstStyle/>
          <a:p>
            <a:pPr>
              <a:defRPr/>
            </a:pPr>
            <a:fld id="{4453F413-A379-4AA4-A6AE-7C7FDF82C384}" type="slidenum">
              <a:rPr lang="en-US" smtClean="0"/>
              <a:pPr>
                <a:defRPr/>
              </a:pPr>
              <a:t>6</a:t>
            </a:fld>
            <a:endParaRPr lang="en-US" dirty="0"/>
          </a:p>
        </p:txBody>
      </p:sp>
      <p:pic>
        <p:nvPicPr>
          <p:cNvPr id="7" name="Picture 6" descr="130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0" y="1600200"/>
            <a:ext cx="4953000" cy="3231630"/>
          </a:xfrm>
          <a:prstGeom prst="rect">
            <a:avLst/>
          </a:prstGeom>
        </p:spPr>
      </p:pic>
    </p:spTree>
    <p:extLst>
      <p:ext uri="{BB962C8B-B14F-4D97-AF65-F5344CB8AC3E}">
        <p14:creationId xmlns:p14="http://schemas.microsoft.com/office/powerpoint/2010/main" val="1390312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Create a Chart</a:t>
            </a:r>
          </a:p>
        </p:txBody>
      </p:sp>
      <p:sp>
        <p:nvSpPr>
          <p:cNvPr id="3" name="Text Placeholder 2"/>
          <p:cNvSpPr>
            <a:spLocks noGrp="1"/>
          </p:cNvSpPr>
          <p:nvPr>
            <p:ph type="body" idx="1"/>
          </p:nvPr>
        </p:nvSpPr>
        <p:spPr/>
        <p:txBody>
          <a:bodyPr/>
          <a:lstStyle/>
          <a:p>
            <a:pPr lvl="1" rtl="0">
              <a:buFont typeface="+mj-lt"/>
              <a:buAutoNum type="arabicPeriod" startAt="9"/>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More (&gt;&gt;) button</a:t>
            </a:r>
            <a:r>
              <a:rPr lang="en-US" b="0" i="0" u="none" strike="noStrike" baseline="0" smtClean="0">
                <a:solidFill>
                  <a:srgbClr val="000000"/>
                </a:solidFill>
                <a:latin typeface="Segoe"/>
                <a:ea typeface="ＭＳ ゴシック"/>
              </a:rPr>
              <a:t> to move all the fields to the Fields for Chart box and click the </a:t>
            </a:r>
            <a:r>
              <a:rPr lang="en-US" b="1" i="0" u="none" strike="noStrike" baseline="0" smtClean="0">
                <a:solidFill>
                  <a:srgbClr val="000000"/>
                </a:solidFill>
                <a:latin typeface="Segoe"/>
                <a:ea typeface="ＭＳ ゴシック"/>
              </a:rPr>
              <a:t>Next </a:t>
            </a:r>
            <a:r>
              <a:rPr lang="en-US" b="0" i="0" u="none" strike="noStrike" baseline="0" smtClean="0">
                <a:solidFill>
                  <a:srgbClr val="000000"/>
                </a:solidFill>
                <a:latin typeface="Segoe"/>
                <a:ea typeface="ＭＳ ゴシック"/>
              </a:rPr>
              <a:t>button. The third Chart Wizard dialog box appears, as shown below.</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7</a:t>
            </a:fld>
            <a:endParaRPr lang="en-US"/>
          </a:p>
        </p:txBody>
      </p:sp>
      <p:pic>
        <p:nvPicPr>
          <p:cNvPr id="7" name="Picture 6" descr="130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800" y="2743200"/>
            <a:ext cx="5526116" cy="3268133"/>
          </a:xfrm>
          <a:prstGeom prst="rect">
            <a:avLst/>
          </a:prstGeom>
        </p:spPr>
      </p:pic>
    </p:spTree>
    <p:extLst>
      <p:ext uri="{BB962C8B-B14F-4D97-AF65-F5344CB8AC3E}">
        <p14:creationId xmlns:p14="http://schemas.microsoft.com/office/powerpoint/2010/main" val="27427495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Create a Chart</a:t>
            </a:r>
          </a:p>
        </p:txBody>
      </p:sp>
      <p:sp>
        <p:nvSpPr>
          <p:cNvPr id="3" name="Text Placeholder 2"/>
          <p:cNvSpPr>
            <a:spLocks noGrp="1"/>
          </p:cNvSpPr>
          <p:nvPr>
            <p:ph type="body" idx="1"/>
          </p:nvPr>
        </p:nvSpPr>
        <p:spPr/>
        <p:txBody>
          <a:bodyPr/>
          <a:lstStyle/>
          <a:p>
            <a:pPr lvl="1" rtl="0">
              <a:buFont typeface="+mj-lt"/>
              <a:buAutoNum type="arabicPeriod" startAt="10"/>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3D Column Chart </a:t>
            </a:r>
            <a:r>
              <a:rPr lang="en-US" b="0" i="0" u="none" strike="noStrike" baseline="0" smtClean="0">
                <a:solidFill>
                  <a:srgbClr val="000000"/>
                </a:solidFill>
                <a:latin typeface="Segoe"/>
                <a:ea typeface="ＭＳ ゴシック"/>
              </a:rPr>
              <a:t>button, the second icon in the first row. Notice that the description of the chart type is displayed on the right.</a:t>
            </a:r>
          </a:p>
          <a:p>
            <a:pPr lvl="1" rtl="0">
              <a:buAutoNum type="arabicPeriod" startAt="10"/>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Next &gt; </a:t>
            </a:r>
            <a:r>
              <a:rPr lang="en-US" b="0" i="0" u="none" strike="noStrike" baseline="0" smtClean="0">
                <a:solidFill>
                  <a:srgbClr val="000000"/>
                </a:solidFill>
                <a:latin typeface="Segoe"/>
                <a:ea typeface="ＭＳ ゴシック"/>
              </a:rPr>
              <a:t>button. The fourth Chart Wizard dialog box appears, as shown below.</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8</a:t>
            </a:fld>
            <a:endParaRPr lang="en-US"/>
          </a:p>
        </p:txBody>
      </p:sp>
      <p:pic>
        <p:nvPicPr>
          <p:cNvPr id="7" name="Picture 6" descr="130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1733" y="3378200"/>
            <a:ext cx="4580467" cy="2804498"/>
          </a:xfrm>
          <a:prstGeom prst="rect">
            <a:avLst/>
          </a:prstGeom>
        </p:spPr>
      </p:pic>
    </p:spTree>
    <p:extLst>
      <p:ext uri="{BB962C8B-B14F-4D97-AF65-F5344CB8AC3E}">
        <p14:creationId xmlns:p14="http://schemas.microsoft.com/office/powerpoint/2010/main" val="3711717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n-US" b="0" i="0" u="none" strike="noStrike" baseline="0" smtClean="0">
                <a:solidFill>
                  <a:srgbClr val="BA141A"/>
                </a:solidFill>
                <a:latin typeface="Segoe"/>
                <a:ea typeface="ＭＳ ゴシック"/>
              </a:rPr>
              <a:t>Step by Step: Create a Chart</a:t>
            </a:r>
          </a:p>
        </p:txBody>
      </p:sp>
      <p:sp>
        <p:nvSpPr>
          <p:cNvPr id="3" name="Text Placeholder 2"/>
          <p:cNvSpPr>
            <a:spLocks noGrp="1"/>
          </p:cNvSpPr>
          <p:nvPr>
            <p:ph type="body" idx="1"/>
          </p:nvPr>
        </p:nvSpPr>
        <p:spPr/>
        <p:txBody>
          <a:bodyPr/>
          <a:lstStyle/>
          <a:p>
            <a:pPr lvl="1" rtl="0">
              <a:buFont typeface="+mj-lt"/>
              <a:buAutoNum type="arabicPeriod" startAt="12"/>
            </a:pPr>
            <a:r>
              <a:rPr lang="en-US" b="0" i="0" u="none" strike="noStrike" baseline="0" smtClean="0">
                <a:solidFill>
                  <a:srgbClr val="000000"/>
                </a:solidFill>
                <a:latin typeface="Segoe"/>
                <a:ea typeface="ＭＳ ゴシック"/>
              </a:rPr>
              <a:t>Click and drag the </a:t>
            </a:r>
            <a:r>
              <a:rPr lang="en-US" b="1" i="0" u="none" strike="noStrike" baseline="0" smtClean="0">
                <a:solidFill>
                  <a:srgbClr val="000000"/>
                </a:solidFill>
                <a:latin typeface="Segoe"/>
                <a:ea typeface="ＭＳ ゴシック"/>
              </a:rPr>
              <a:t>Income field button </a:t>
            </a:r>
            <a:r>
              <a:rPr lang="en-US" b="0" i="0" u="none" strike="noStrike" baseline="0" smtClean="0">
                <a:solidFill>
                  <a:srgbClr val="000000"/>
                </a:solidFill>
                <a:latin typeface="Segoe"/>
                <a:ea typeface="ＭＳ ゴシック"/>
              </a:rPr>
              <a:t>to the upper left of the chart and drop on the SumofExpenses data list. Both the SumofExpenses and SumofIncome fields should be listed.</a:t>
            </a:r>
          </a:p>
          <a:p>
            <a:pPr lvl="1" rtl="0">
              <a:buAutoNum type="arabicPeriod" startAt="12"/>
            </a:pPr>
            <a:r>
              <a:rPr lang="en-US" b="0" i="0" u="none" strike="noStrike" baseline="0" smtClean="0">
                <a:solidFill>
                  <a:srgbClr val="000000"/>
                </a:solidFill>
                <a:latin typeface="Segoe"/>
                <a:ea typeface="ＭＳ ゴシック"/>
              </a:rPr>
              <a:t>Click the </a:t>
            </a:r>
            <a:r>
              <a:rPr lang="en-US" b="1" i="0" u="none" strike="noStrike" baseline="0" smtClean="0">
                <a:solidFill>
                  <a:srgbClr val="000000"/>
                </a:solidFill>
                <a:latin typeface="Segoe"/>
                <a:ea typeface="ＭＳ ゴシック"/>
              </a:rPr>
              <a:t>Preview Chart </a:t>
            </a:r>
            <a:br>
              <a:rPr lang="en-US" b="1" i="0" u="none" strike="noStrike" baseline="0" smtClean="0">
                <a:solidFill>
                  <a:srgbClr val="000000"/>
                </a:solidFill>
                <a:latin typeface="Segoe"/>
                <a:ea typeface="ＭＳ ゴシック"/>
              </a:rPr>
            </a:br>
            <a:r>
              <a:rPr lang="en-US" b="0" i="0" u="none" strike="noStrike" baseline="0" smtClean="0">
                <a:solidFill>
                  <a:srgbClr val="000000"/>
                </a:solidFill>
                <a:latin typeface="Segoe"/>
                <a:ea typeface="ＭＳ ゴシック"/>
              </a:rPr>
              <a:t>button. The Sample </a:t>
            </a:r>
            <a:br>
              <a:rPr lang="en-US" b="0" i="0" u="none" strike="noStrike" baseline="0" smtClean="0">
                <a:solidFill>
                  <a:srgbClr val="000000"/>
                </a:solidFill>
                <a:latin typeface="Segoe"/>
                <a:ea typeface="ＭＳ ゴシック"/>
              </a:rPr>
            </a:br>
            <a:r>
              <a:rPr lang="en-US" b="0" i="0" u="none" strike="noStrike" baseline="0" smtClean="0">
                <a:solidFill>
                  <a:srgbClr val="000000"/>
                </a:solidFill>
                <a:latin typeface="Segoe"/>
                <a:ea typeface="ＭＳ ゴシック"/>
              </a:rPr>
              <a:t>Preview dialog box </a:t>
            </a:r>
            <a:br>
              <a:rPr lang="en-US" b="0" i="0" u="none" strike="noStrike" baseline="0" smtClean="0">
                <a:solidFill>
                  <a:srgbClr val="000000"/>
                </a:solidFill>
                <a:latin typeface="Segoe"/>
                <a:ea typeface="ＭＳ ゴシック"/>
              </a:rPr>
            </a:br>
            <a:r>
              <a:rPr lang="en-US" b="0" i="0" u="none" strike="noStrike" baseline="0" smtClean="0">
                <a:solidFill>
                  <a:srgbClr val="000000"/>
                </a:solidFill>
                <a:latin typeface="Segoe"/>
                <a:ea typeface="ＭＳ ゴシック"/>
              </a:rPr>
              <a:t>appears, displaying a </a:t>
            </a:r>
            <a:br>
              <a:rPr lang="en-US" b="0" i="0" u="none" strike="noStrike" baseline="0" smtClean="0">
                <a:solidFill>
                  <a:srgbClr val="000000"/>
                </a:solidFill>
                <a:latin typeface="Segoe"/>
                <a:ea typeface="ＭＳ ゴシック"/>
              </a:rPr>
            </a:br>
            <a:r>
              <a:rPr lang="en-US" b="0" i="0" u="none" strike="noStrike" baseline="0" smtClean="0">
                <a:solidFill>
                  <a:srgbClr val="000000"/>
                </a:solidFill>
                <a:latin typeface="Segoe"/>
                <a:ea typeface="ＭＳ ゴシック"/>
              </a:rPr>
              <a:t>sample of your chart, </a:t>
            </a:r>
            <a:br>
              <a:rPr lang="en-US" b="0" i="0" u="none" strike="noStrike" baseline="0" smtClean="0">
                <a:solidFill>
                  <a:srgbClr val="000000"/>
                </a:solidFill>
                <a:latin typeface="Segoe"/>
                <a:ea typeface="ＭＳ ゴシック"/>
              </a:rPr>
            </a:br>
            <a:r>
              <a:rPr lang="en-US" b="0" i="0" u="none" strike="noStrike" baseline="0" smtClean="0">
                <a:solidFill>
                  <a:srgbClr val="000000"/>
                </a:solidFill>
                <a:latin typeface="Segoe"/>
                <a:ea typeface="ＭＳ ゴシック"/>
              </a:rPr>
              <a:t>as shown at right.</a:t>
            </a:r>
            <a:endParaRPr lang="en-US" b="0" i="0" u="none" strike="noStrike" baseline="0" smtClean="0">
              <a:solidFill>
                <a:srgbClr val="000000"/>
              </a:solidFill>
              <a:latin typeface="Univers-Light"/>
              <a:ea typeface="ＭＳ ゴシック"/>
            </a:endParaRPr>
          </a:p>
        </p:txBody>
      </p:sp>
      <p:sp>
        <p:nvSpPr>
          <p:cNvPr id="4" name="Rectangle 4"/>
          <p:cNvSpPr>
            <a:spLocks noGrp="1" noChangeArrowheads="1"/>
          </p:cNvSpPr>
          <p:nvPr>
            <p:ph type="dt" sz="half" idx="10"/>
          </p:nvPr>
        </p:nvSpPr>
        <p:spPr>
          <a:xfrm>
            <a:off x="457200" y="6245225"/>
            <a:ext cx="2133600" cy="476250"/>
          </a:xfrm>
          <a:ln/>
        </p:spPr>
        <p:txBody>
          <a:bodyPr/>
          <a:lstStyle>
            <a:lvl1pPr>
              <a:defRPr/>
            </a:lvl1pPr>
          </a:lstStyle>
          <a:p>
            <a:pPr>
              <a:defRPr/>
            </a:pPr>
            <a:r>
              <a:rPr lang="en-US" smtClean="0"/>
              <a:t>© 2014, John Wiley &amp; Sons, Inc.</a:t>
            </a:r>
            <a:endParaRPr lang="en-US"/>
          </a:p>
        </p:txBody>
      </p:sp>
      <p:sp>
        <p:nvSpPr>
          <p:cNvPr id="5" name="Rectangle 5"/>
          <p:cNvSpPr>
            <a:spLocks noGrp="1" noChangeArrowheads="1"/>
          </p:cNvSpPr>
          <p:nvPr>
            <p:ph type="ftr" sz="quarter" idx="11"/>
          </p:nvPr>
        </p:nvSpPr>
        <p:spPr>
          <a:xfrm>
            <a:off x="2629403" y="6245225"/>
            <a:ext cx="3885191" cy="476250"/>
          </a:xfrm>
          <a:ln/>
        </p:spPr>
        <p:txBody>
          <a:bodyPr/>
          <a:lstStyle>
            <a:lvl1pPr>
              <a:defRPr/>
            </a:lvl1pPr>
          </a:lstStyle>
          <a:p>
            <a:pPr>
              <a:defRPr/>
            </a:pPr>
            <a:r>
              <a:rPr lang="en-US" smtClean="0"/>
              <a:t>Microsoft Official Academic Course, Microsoft Access 2013</a:t>
            </a:r>
            <a:endParaRPr lang="en-US" dirty="0"/>
          </a:p>
        </p:txBody>
      </p:sp>
      <p:sp>
        <p:nvSpPr>
          <p:cNvPr id="6" name="Rectangle 6"/>
          <p:cNvSpPr>
            <a:spLocks noGrp="1" noChangeArrowheads="1"/>
          </p:cNvSpPr>
          <p:nvPr>
            <p:ph type="sldNum" sz="quarter" idx="12"/>
          </p:nvPr>
        </p:nvSpPr>
        <p:spPr>
          <a:xfrm>
            <a:off x="6553200" y="6245225"/>
            <a:ext cx="2133600" cy="476250"/>
          </a:xfrm>
          <a:ln/>
        </p:spPr>
        <p:txBody>
          <a:bodyPr/>
          <a:lstStyle>
            <a:lvl1pPr>
              <a:defRPr/>
            </a:lvl1pPr>
          </a:lstStyle>
          <a:p>
            <a:pPr>
              <a:defRPr/>
            </a:pPr>
            <a:fld id="{3227066C-25CD-4A3B-B69F-B91E783C25B3}" type="slidenum">
              <a:rPr lang="en-US"/>
              <a:pPr>
                <a:defRPr/>
              </a:pPr>
              <a:t>9</a:t>
            </a:fld>
            <a:endParaRPr lang="en-US"/>
          </a:p>
        </p:txBody>
      </p:sp>
      <p:pic>
        <p:nvPicPr>
          <p:cNvPr id="7" name="Picture 6" descr="130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0" y="2667000"/>
            <a:ext cx="4023139" cy="2516717"/>
          </a:xfrm>
          <a:prstGeom prst="rect">
            <a:avLst/>
          </a:prstGeom>
        </p:spPr>
      </p:pic>
    </p:spTree>
    <p:extLst>
      <p:ext uri="{BB962C8B-B14F-4D97-AF65-F5344CB8AC3E}">
        <p14:creationId xmlns:p14="http://schemas.microsoft.com/office/powerpoint/2010/main" val="4234963940"/>
      </p:ext>
    </p:extLst>
  </p:cSld>
  <p:clrMapOvr>
    <a:masterClrMapping/>
  </p:clrMapOvr>
</p:sld>
</file>

<file path=ppt/theme/theme1.xml><?xml version="1.0" encoding="utf-8"?>
<a:theme xmlns:a="http://schemas.openxmlformats.org/drawingml/2006/main" name="template">
  <a:themeElements>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ustom Design">
      <a:majorFont>
        <a:latin typeface="Franklin Gothic Medium"/>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template</Template>
  <TotalTime>299</TotalTime>
  <Words>3189</Words>
  <Application>Microsoft Office PowerPoint</Application>
  <PresentationFormat>On-screen Show (4:3)</PresentationFormat>
  <Paragraphs>290</Paragraphs>
  <Slides>44</Slides>
  <Notes>4</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44</vt:i4>
      </vt:variant>
    </vt:vector>
  </HeadingPairs>
  <TitlesOfParts>
    <vt:vector size="58" baseType="lpstr">
      <vt:lpstr>ＭＳ ゴシック</vt:lpstr>
      <vt:lpstr>Arial</vt:lpstr>
      <vt:lpstr>Calibri</vt:lpstr>
      <vt:lpstr>Franklin Gothic Book</vt:lpstr>
      <vt:lpstr>Franklin Gothic Medium</vt:lpstr>
      <vt:lpstr>Segoe</vt:lpstr>
      <vt:lpstr>Segoe UI</vt:lpstr>
      <vt:lpstr>Segoe UI Light</vt:lpstr>
      <vt:lpstr>Segoe UI Semibold</vt:lpstr>
      <vt:lpstr>Segoe UI Semilight</vt:lpstr>
      <vt:lpstr>Times New Roman</vt:lpstr>
      <vt:lpstr>Univers-BlackExt</vt:lpstr>
      <vt:lpstr>Univers-Light</vt:lpstr>
      <vt:lpstr>template</vt:lpstr>
      <vt:lpstr>Display and Share Data</vt:lpstr>
      <vt:lpstr>Objectives</vt:lpstr>
      <vt:lpstr>Step by Step: Create a Chart</vt:lpstr>
      <vt:lpstr>Step by Step: Create a Chart</vt:lpstr>
      <vt:lpstr>Step by Step: Create a Chart</vt:lpstr>
      <vt:lpstr>Step by Step: Create a Chart</vt:lpstr>
      <vt:lpstr>Step by Step: Create a Chart</vt:lpstr>
      <vt:lpstr>Step by Step: Create a Chart</vt:lpstr>
      <vt:lpstr>Step by Step: Create a Chart</vt:lpstr>
      <vt:lpstr>Step by Step: Create a Chart</vt:lpstr>
      <vt:lpstr>Step by Step: Create a Chart</vt:lpstr>
      <vt:lpstr>Step by Step: Create a Chart</vt:lpstr>
      <vt:lpstr>Step by Step: Create a Chart</vt:lpstr>
      <vt:lpstr>Step by Step: Create a Chart</vt:lpstr>
      <vt:lpstr>Step by Step: Change Chart Options</vt:lpstr>
      <vt:lpstr>Step by Step: Change Chart Options</vt:lpstr>
      <vt:lpstr>Step by Step: Change Chart Options</vt:lpstr>
      <vt:lpstr>Step by Step: Change Chart Options</vt:lpstr>
      <vt:lpstr>Step by Step: Change Chart Options</vt:lpstr>
      <vt:lpstr>Step by Step: Change Chart Options</vt:lpstr>
      <vt:lpstr>Step by Step: Change Chart Options</vt:lpstr>
      <vt:lpstr>Step by Step: Change Chart Options</vt:lpstr>
      <vt:lpstr>Step by Step: Change Chart Options</vt:lpstr>
      <vt:lpstr>Step by Step: Change Format Options</vt:lpstr>
      <vt:lpstr>Step by Step: Change Format Options</vt:lpstr>
      <vt:lpstr>Step by Step: Change Format Options</vt:lpstr>
      <vt:lpstr>Step by Step: Change Format Options</vt:lpstr>
      <vt:lpstr>1 Step by Step: Change Format Options</vt:lpstr>
      <vt:lpstr>Step by Step: Change Format Options</vt:lpstr>
      <vt:lpstr>Step by Step: Change Format Options</vt:lpstr>
      <vt:lpstr>Step by Step: Refresh Data in a Chart</vt:lpstr>
      <vt:lpstr>Step by Step: Change Chart Types</vt:lpstr>
      <vt:lpstr>Step by Step: Change Chart Types</vt:lpstr>
      <vt:lpstr>Step by Step: Change Chart Types</vt:lpstr>
      <vt:lpstr>Step by Step: Change Chart Types</vt:lpstr>
      <vt:lpstr>Step by Step: Change Chart Types</vt:lpstr>
      <vt:lpstr>Step by Step: Save a Database Object as Another File Type</vt:lpstr>
      <vt:lpstr>Step by Step: Save a Database Object as Another File Type</vt:lpstr>
      <vt:lpstr>Step by Step: Print a Database Object</vt:lpstr>
      <vt:lpstr>Step by Step: Print a Database Object</vt:lpstr>
      <vt:lpstr>Step by Step: Print a Database Object</vt:lpstr>
      <vt:lpstr>Step by Step: Print a Database Object</vt:lpstr>
      <vt:lpstr>Step by Step: Print a Database Object</vt:lpstr>
      <vt:lpstr>Skill Summary</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Overview</dc:title>
  <dc:creator>Box Twelve Communications, Inc.</dc:creator>
  <cp:lastModifiedBy>Shawn White (Waypoint Ventures LLC)</cp:lastModifiedBy>
  <cp:revision>318</cp:revision>
  <dcterms:created xsi:type="dcterms:W3CDTF">2011-08-08T12:10:51Z</dcterms:created>
  <dcterms:modified xsi:type="dcterms:W3CDTF">2016-04-11T07:43:10Z</dcterms:modified>
</cp:coreProperties>
</file>

<file path=docProps/thumbnail.jpeg>
</file>